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42741850" cy="31943675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41884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2pPr>
    <a:lvl3pPr marL="883768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25651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767535" algn="r" rtl="1" fontAlgn="base">
      <a:spcBef>
        <a:spcPct val="0"/>
      </a:spcBef>
      <a:spcAft>
        <a:spcPct val="0"/>
      </a:spcAft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09419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651303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093187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535070" algn="r" defTabSz="883768" rtl="1" eaLnBrk="1" latinLnBrk="0" hangingPunct="1">
      <a:defRPr sz="4446" b="1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47"/>
    <a:srgbClr val="003399"/>
    <a:srgbClr val="5686DA"/>
    <a:srgbClr val="216093"/>
    <a:srgbClr val="9DC5E6"/>
    <a:srgbClr val="9DC3E6"/>
    <a:srgbClr val="000060"/>
    <a:srgbClr val="3A7CCB"/>
    <a:srgbClr val="00007A"/>
    <a:srgbClr val="000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308" autoAdjust="0"/>
    <p:restoredTop sz="99637" autoAdjust="0"/>
  </p:normalViewPr>
  <p:slideViewPr>
    <p:cSldViewPr>
      <p:cViewPr varScale="1">
        <p:scale>
          <a:sx n="16" d="100"/>
          <a:sy n="16" d="100"/>
        </p:scale>
        <p:origin x="2544" y="90"/>
      </p:cViewPr>
      <p:guideLst>
        <p:guide orient="horz" pos="13482"/>
        <p:guide pos="9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140164EA-C4F4-4051-8E57-4895D8A88AA1}" type="slidenum">
              <a:rPr lang="he-IL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133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4207788" y="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130713" y="2398713"/>
            <a:ext cx="8472487" cy="11977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273550" y="15178088"/>
            <a:ext cx="34202688" cy="143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30340300"/>
            <a:ext cx="185197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algn="l"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4207788" y="30340300"/>
            <a:ext cx="18527712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41446" tIns="220715" rIns="441446" bIns="220715" numCol="1" anchor="b" anchorCtr="0" compatLnSpc="1">
            <a:prstTxWarp prst="textNoShape">
              <a:avLst/>
            </a:prstTxWarp>
          </a:bodyPr>
          <a:lstStyle>
            <a:lvl1pPr defTabSz="4416425" rtl="0" eaLnBrk="0" hangingPunct="0">
              <a:defRPr sz="65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CC74214-9B06-4678-84F1-C99924AD2E34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11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41884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883768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25651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767535" algn="l" rtl="0" eaLnBrk="0" fontAlgn="base" hangingPunct="0">
      <a:spcBef>
        <a:spcPct val="30000"/>
      </a:spcBef>
      <a:spcAft>
        <a:spcPct val="0"/>
      </a:spcAft>
      <a:defRPr sz="116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09419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6pPr>
    <a:lvl7pPr marL="2651303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7pPr>
    <a:lvl8pPr marL="3093187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8pPr>
    <a:lvl9pPr marL="3535070" algn="l" defTabSz="883768" rtl="0" eaLnBrk="1" latinLnBrk="0" hangingPunct="1">
      <a:defRPr sz="11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790" y="13297540"/>
            <a:ext cx="25733634" cy="917380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579" y="24254836"/>
            <a:ext cx="21192056" cy="10939998"/>
          </a:xfrm>
        </p:spPr>
        <p:txBody>
          <a:bodyPr/>
          <a:lstStyle>
            <a:lvl1pPr marL="0" indent="0" algn="ctr">
              <a:buNone/>
              <a:defRPr/>
            </a:lvl1pPr>
            <a:lvl2pPr marL="427162" indent="0" algn="ctr">
              <a:buNone/>
              <a:defRPr/>
            </a:lvl2pPr>
            <a:lvl3pPr marL="854324" indent="0" algn="ctr">
              <a:buNone/>
              <a:defRPr/>
            </a:lvl3pPr>
            <a:lvl4pPr marL="1281486" indent="0" algn="ctr">
              <a:buNone/>
              <a:defRPr/>
            </a:lvl4pPr>
            <a:lvl5pPr marL="1708648" indent="0" algn="ctr">
              <a:buNone/>
              <a:defRPr/>
            </a:lvl5pPr>
            <a:lvl6pPr marL="2135810" indent="0" algn="ctr">
              <a:buNone/>
              <a:defRPr/>
            </a:lvl6pPr>
            <a:lvl7pPr marL="2562972" indent="0" algn="ctr">
              <a:buNone/>
              <a:defRPr/>
            </a:lvl7pPr>
            <a:lvl8pPr marL="2990134" indent="0" algn="ctr">
              <a:buNone/>
              <a:defRPr/>
            </a:lvl8pPr>
            <a:lvl9pPr marL="341729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05F5D-DDFF-4009-A8D0-0BE3804E9EA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764F3-D646-4175-80D0-8964BED7318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0274" y="3806037"/>
            <a:ext cx="6429700" cy="342417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6722" y="3806037"/>
            <a:ext cx="19151164" cy="342417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C981A8-33AD-4B19-8B2C-05F77DB4950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E82F4-15B9-4FA3-9360-93462D0EA91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30" y="27505697"/>
            <a:ext cx="25735118" cy="8500673"/>
          </a:xfrm>
        </p:spPr>
        <p:txBody>
          <a:bodyPr anchor="t"/>
          <a:lstStyle>
            <a:lvl1pPr algn="l">
              <a:defRPr sz="373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30" y="18141587"/>
            <a:ext cx="25735118" cy="9364110"/>
          </a:xfrm>
        </p:spPr>
        <p:txBody>
          <a:bodyPr anchor="b"/>
          <a:lstStyle>
            <a:lvl1pPr marL="0" indent="0">
              <a:buNone/>
              <a:defRPr sz="1869"/>
            </a:lvl1pPr>
            <a:lvl2pPr marL="427162" indent="0">
              <a:buNone/>
              <a:defRPr sz="1682"/>
            </a:lvl2pPr>
            <a:lvl3pPr marL="854324" indent="0">
              <a:buNone/>
              <a:defRPr sz="1495"/>
            </a:lvl3pPr>
            <a:lvl4pPr marL="1281486" indent="0">
              <a:buNone/>
              <a:defRPr sz="1308"/>
            </a:lvl4pPr>
            <a:lvl5pPr marL="1708648" indent="0">
              <a:buNone/>
              <a:defRPr sz="1308"/>
            </a:lvl5pPr>
            <a:lvl6pPr marL="2135810" indent="0">
              <a:buNone/>
              <a:defRPr sz="1308"/>
            </a:lvl6pPr>
            <a:lvl7pPr marL="2562972" indent="0">
              <a:buNone/>
              <a:defRPr sz="1308"/>
            </a:lvl7pPr>
            <a:lvl8pPr marL="2990134" indent="0">
              <a:buNone/>
              <a:defRPr sz="1308"/>
            </a:lvl8pPr>
            <a:lvl9pPr marL="3417296" indent="0">
              <a:buNone/>
              <a:defRPr sz="130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C75BD-C16A-4118-B9B8-FCBE38EC324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6723" y="12336593"/>
            <a:ext cx="12789690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08800" y="12336593"/>
            <a:ext cx="12791174" cy="25711196"/>
          </a:xfrm>
        </p:spPr>
        <p:txBody>
          <a:bodyPr/>
          <a:lstStyle>
            <a:lvl1pPr>
              <a:defRPr sz="2616"/>
            </a:lvl1pPr>
            <a:lvl2pPr>
              <a:defRPr sz="2242"/>
            </a:lvl2pPr>
            <a:lvl3pPr>
              <a:defRPr sz="1869"/>
            </a:lvl3pPr>
            <a:lvl4pPr>
              <a:defRPr sz="1682"/>
            </a:lvl4pPr>
            <a:lvl5pPr>
              <a:defRPr sz="1682"/>
            </a:lvl5pPr>
            <a:lvl6pPr>
              <a:defRPr sz="1682"/>
            </a:lvl6pPr>
            <a:lvl7pPr>
              <a:defRPr sz="1682"/>
            </a:lvl7pPr>
            <a:lvl8pPr>
              <a:defRPr sz="1682"/>
            </a:lvl8pPr>
            <a:lvl9pPr>
              <a:defRPr sz="16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9B68F-326E-4B46-9F1D-A4FF9EF7DFB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5" y="1714289"/>
            <a:ext cx="27246505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355" y="9581149"/>
            <a:ext cx="13375557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355" y="13574343"/>
            <a:ext cx="13375557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70" y="9581149"/>
            <a:ext cx="13381490" cy="3993194"/>
          </a:xfrm>
        </p:spPr>
        <p:txBody>
          <a:bodyPr anchor="b"/>
          <a:lstStyle>
            <a:lvl1pPr marL="0" indent="0">
              <a:buNone/>
              <a:defRPr sz="2242" b="1"/>
            </a:lvl1pPr>
            <a:lvl2pPr marL="427162" indent="0">
              <a:buNone/>
              <a:defRPr sz="1869" b="1"/>
            </a:lvl2pPr>
            <a:lvl3pPr marL="854324" indent="0">
              <a:buNone/>
              <a:defRPr sz="1682" b="1"/>
            </a:lvl3pPr>
            <a:lvl4pPr marL="1281486" indent="0">
              <a:buNone/>
              <a:defRPr sz="1495" b="1"/>
            </a:lvl4pPr>
            <a:lvl5pPr marL="1708648" indent="0">
              <a:buNone/>
              <a:defRPr sz="1495" b="1"/>
            </a:lvl5pPr>
            <a:lvl6pPr marL="2135810" indent="0">
              <a:buNone/>
              <a:defRPr sz="1495" b="1"/>
            </a:lvl6pPr>
            <a:lvl7pPr marL="2562972" indent="0">
              <a:buNone/>
              <a:defRPr sz="1495" b="1"/>
            </a:lvl7pPr>
            <a:lvl8pPr marL="2990134" indent="0">
              <a:buNone/>
              <a:defRPr sz="1495" b="1"/>
            </a:lvl8pPr>
            <a:lvl9pPr marL="3417296" indent="0">
              <a:buNone/>
              <a:defRPr sz="1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70" y="13574343"/>
            <a:ext cx="13381490" cy="24662176"/>
          </a:xfrm>
        </p:spPr>
        <p:txBody>
          <a:bodyPr/>
          <a:lstStyle>
            <a:lvl1pPr>
              <a:defRPr sz="2242"/>
            </a:lvl1pPr>
            <a:lvl2pPr>
              <a:defRPr sz="1869"/>
            </a:lvl2pPr>
            <a:lvl3pPr>
              <a:defRPr sz="1682"/>
            </a:lvl3pPr>
            <a:lvl4pPr>
              <a:defRPr sz="1495"/>
            </a:lvl4pPr>
            <a:lvl5pPr>
              <a:defRPr sz="1495"/>
            </a:lvl5pPr>
            <a:lvl6pPr>
              <a:defRPr sz="1495"/>
            </a:lvl6pPr>
            <a:lvl7pPr>
              <a:defRPr sz="1495"/>
            </a:lvl7pPr>
            <a:lvl8pPr>
              <a:defRPr sz="1495"/>
            </a:lvl8pPr>
            <a:lvl9pPr>
              <a:defRPr sz="14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F8003-1674-4DD4-AAA0-1A48AD3067C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44E04-C02F-411D-9CCE-885136C497B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EBBA2-973F-4F65-86F4-ED0DC73D5FB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354" y="1704853"/>
            <a:ext cx="9959732" cy="7251917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473" y="1704853"/>
            <a:ext cx="16923387" cy="36531665"/>
          </a:xfrm>
        </p:spPr>
        <p:txBody>
          <a:bodyPr/>
          <a:lstStyle>
            <a:lvl1pPr>
              <a:defRPr sz="2990"/>
            </a:lvl1pPr>
            <a:lvl2pPr>
              <a:defRPr sz="2616"/>
            </a:lvl2pPr>
            <a:lvl3pPr>
              <a:defRPr sz="2242"/>
            </a:lvl3pPr>
            <a:lvl4pPr>
              <a:defRPr sz="1869"/>
            </a:lvl4pPr>
            <a:lvl5pPr>
              <a:defRPr sz="1869"/>
            </a:lvl5pPr>
            <a:lvl6pPr>
              <a:defRPr sz="1869"/>
            </a:lvl6pPr>
            <a:lvl7pPr>
              <a:defRPr sz="1869"/>
            </a:lvl7pPr>
            <a:lvl8pPr>
              <a:defRPr sz="1869"/>
            </a:lvl8pPr>
            <a:lvl9pPr>
              <a:defRPr sz="186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354" y="8956770"/>
            <a:ext cx="9959732" cy="29279749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C8723-949F-493C-9973-384D4813A9F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10" y="29962320"/>
            <a:ext cx="18164831" cy="3537098"/>
          </a:xfrm>
        </p:spPr>
        <p:txBody>
          <a:bodyPr anchor="b"/>
          <a:lstStyle>
            <a:lvl1pPr algn="l">
              <a:defRPr sz="186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310" y="3824910"/>
            <a:ext cx="18164831" cy="25681315"/>
          </a:xfrm>
        </p:spPr>
        <p:txBody>
          <a:bodyPr/>
          <a:lstStyle>
            <a:lvl1pPr marL="0" indent="0">
              <a:buNone/>
              <a:defRPr sz="2990"/>
            </a:lvl1pPr>
            <a:lvl2pPr marL="427162" indent="0">
              <a:buNone/>
              <a:defRPr sz="2616"/>
            </a:lvl2pPr>
            <a:lvl3pPr marL="854324" indent="0">
              <a:buNone/>
              <a:defRPr sz="2242"/>
            </a:lvl3pPr>
            <a:lvl4pPr marL="1281486" indent="0">
              <a:buNone/>
              <a:defRPr sz="1869"/>
            </a:lvl4pPr>
            <a:lvl5pPr marL="1708648" indent="0">
              <a:buNone/>
              <a:defRPr sz="1869"/>
            </a:lvl5pPr>
            <a:lvl6pPr marL="2135810" indent="0">
              <a:buNone/>
              <a:defRPr sz="1869"/>
            </a:lvl6pPr>
            <a:lvl7pPr marL="2562972" indent="0">
              <a:buNone/>
              <a:defRPr sz="1869"/>
            </a:lvl7pPr>
            <a:lvl8pPr marL="2990134" indent="0">
              <a:buNone/>
              <a:defRPr sz="1869"/>
            </a:lvl8pPr>
            <a:lvl9pPr marL="3417296" indent="0">
              <a:buNone/>
              <a:defRPr sz="1869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310" y="33499418"/>
            <a:ext cx="18164831" cy="5023340"/>
          </a:xfrm>
        </p:spPr>
        <p:txBody>
          <a:bodyPr/>
          <a:lstStyle>
            <a:lvl1pPr marL="0" indent="0">
              <a:buNone/>
              <a:defRPr sz="1308"/>
            </a:lvl1pPr>
            <a:lvl2pPr marL="427162" indent="0">
              <a:buNone/>
              <a:defRPr sz="1121"/>
            </a:lvl2pPr>
            <a:lvl3pPr marL="854324" indent="0">
              <a:buNone/>
              <a:defRPr sz="934"/>
            </a:lvl3pPr>
            <a:lvl4pPr marL="1281486" indent="0">
              <a:buNone/>
              <a:defRPr sz="841"/>
            </a:lvl4pPr>
            <a:lvl5pPr marL="1708648" indent="0">
              <a:buNone/>
              <a:defRPr sz="841"/>
            </a:lvl5pPr>
            <a:lvl6pPr marL="2135810" indent="0">
              <a:buNone/>
              <a:defRPr sz="841"/>
            </a:lvl6pPr>
            <a:lvl7pPr marL="2562972" indent="0">
              <a:buNone/>
              <a:defRPr sz="841"/>
            </a:lvl7pPr>
            <a:lvl8pPr marL="2990134" indent="0">
              <a:buNone/>
              <a:defRPr sz="841"/>
            </a:lvl8pPr>
            <a:lvl9pPr marL="3417296" indent="0">
              <a:buNone/>
              <a:defRPr sz="84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EA1AC-921F-4740-ACD1-1CF17E4324E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6723" y="3806037"/>
            <a:ext cx="25723251" cy="713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6723" y="12336593"/>
            <a:ext cx="25723251" cy="257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6723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39434" y="39029181"/>
            <a:ext cx="9597829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algn="ctr"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1897" y="39029181"/>
            <a:ext cx="6308077" cy="282464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99009" tIns="249507" rIns="499009" bIns="249507" numCol="1" anchor="t" anchorCtr="0" compatLnSpc="1">
            <a:prstTxWarp prst="textNoShape">
              <a:avLst/>
            </a:prstTxWarp>
          </a:bodyPr>
          <a:lstStyle>
            <a:lvl1pPr rtl="0" eaLnBrk="0" hangingPunct="0">
              <a:defRPr sz="654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E1ACE27-E7B6-46EC-A855-0E5FEAF8F286}" type="slidenum">
              <a:rPr lang="he-IL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2pPr>
      <a:lvl3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3pPr>
      <a:lvl4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4pPr>
      <a:lvl5pPr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5pPr>
      <a:lvl6pPr marL="427162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6pPr>
      <a:lvl7pPr marL="854324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7pPr>
      <a:lvl8pPr marL="1281486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8pPr>
      <a:lvl9pPr marL="1708648" algn="ctr" defTabSz="4669118" rtl="0" eaLnBrk="0" fontAlgn="base" hangingPunct="0">
        <a:spcBef>
          <a:spcPct val="0"/>
        </a:spcBef>
        <a:spcAft>
          <a:spcPct val="0"/>
        </a:spcAft>
        <a:defRPr sz="22703">
          <a:solidFill>
            <a:schemeClr val="tx2"/>
          </a:solidFill>
          <a:latin typeface="Times New Roman" pitchFamily="18" charset="0"/>
        </a:defRPr>
      </a:lvl9pPr>
    </p:titleStyle>
    <p:bodyStyle>
      <a:lvl1pPr marL="1747211" indent="-174721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5603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3791062" indent="-1460954" algn="l" defTabSz="4669118" rtl="0" eaLnBrk="0" fontAlgn="base" hangingPunct="0">
        <a:spcBef>
          <a:spcPct val="20000"/>
        </a:spcBef>
        <a:spcAft>
          <a:spcPct val="0"/>
        </a:spcAft>
        <a:buChar char="–"/>
        <a:defRPr sz="14201">
          <a:solidFill>
            <a:schemeClr val="tx1"/>
          </a:solidFill>
          <a:latin typeface="Arial" panose="020B0604020202020204" pitchFamily="34" charset="0"/>
        </a:defRPr>
      </a:lvl2pPr>
      <a:lvl3pPr marL="5823048" indent="-1153931" algn="l" defTabSz="4669118" rtl="0" eaLnBrk="0" fontAlgn="base" hangingPunct="0">
        <a:spcBef>
          <a:spcPct val="20000"/>
        </a:spcBef>
        <a:spcAft>
          <a:spcPct val="0"/>
        </a:spcAft>
        <a:buChar char="•"/>
        <a:defRPr sz="11772">
          <a:solidFill>
            <a:schemeClr val="tx1"/>
          </a:solidFill>
          <a:latin typeface="Arial" panose="020B0604020202020204" pitchFamily="34" charset="0"/>
        </a:defRPr>
      </a:lvl3pPr>
      <a:lvl4pPr marL="8162057" indent="-1179145" algn="l" defTabSz="4669118" rtl="0" eaLnBrk="0" fontAlgn="base" hangingPunct="0">
        <a:spcBef>
          <a:spcPct val="20000"/>
        </a:spcBef>
        <a:spcAft>
          <a:spcPct val="0"/>
        </a:spcAft>
        <a:buChar char="–"/>
        <a:defRPr sz="9997">
          <a:solidFill>
            <a:schemeClr val="tx1"/>
          </a:solidFill>
          <a:latin typeface="Arial" panose="020B0604020202020204" pitchFamily="34" charset="0"/>
        </a:defRPr>
      </a:lvl4pPr>
      <a:lvl5pPr marL="10481784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Arial" panose="020B0604020202020204" pitchFamily="34" charset="0"/>
        </a:defRPr>
      </a:lvl5pPr>
      <a:lvl6pPr marL="10908946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6pPr>
      <a:lvl7pPr marL="11336108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7pPr>
      <a:lvl8pPr marL="11763270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8pPr>
      <a:lvl9pPr marL="12190432" indent="-1159863" algn="l" defTabSz="4669118" rtl="0" eaLnBrk="0" fontAlgn="base" hangingPunct="0">
        <a:spcBef>
          <a:spcPct val="20000"/>
        </a:spcBef>
        <a:spcAft>
          <a:spcPct val="0"/>
        </a:spcAft>
        <a:buChar char="»"/>
        <a:defRPr sz="999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1pPr>
      <a:lvl2pPr marL="42716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2pPr>
      <a:lvl3pPr marL="85432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3pPr>
      <a:lvl4pPr marL="128148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4pPr>
      <a:lvl5pPr marL="1708648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5pPr>
      <a:lvl6pPr marL="2135810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6pPr>
      <a:lvl7pPr marL="2562972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7pPr>
      <a:lvl8pPr marL="2990134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8pPr>
      <a:lvl9pPr marL="3417296" algn="l" defTabSz="854324" rtl="0" eaLnBrk="1" latinLnBrk="0" hangingPunct="1">
        <a:defRPr sz="16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2.png"/><Relationship Id="rId15" Type="http://schemas.openxmlformats.org/officeDocument/2006/relationships/image" Target="../media/image13.png"/><Relationship Id="rId10" Type="http://schemas.openxmlformats.org/officeDocument/2006/relationships/image" Target="../media/image8.emf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4000">
              <a:srgbClr val="9DC5E6">
                <a:lumMod val="60000"/>
                <a:lumOff val="40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3B3485A8-2656-453C-BF01-F88D7EADE667}"/>
              </a:ext>
            </a:extLst>
          </p:cNvPr>
          <p:cNvSpPr/>
          <p:nvPr/>
        </p:nvSpPr>
        <p:spPr bwMode="auto">
          <a:xfrm>
            <a:off x="20430000" y="8262000"/>
            <a:ext cx="9216000" cy="3352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A9C890E-D8EC-470A-BBE9-AFE8444F1977}"/>
              </a:ext>
            </a:extLst>
          </p:cNvPr>
          <p:cNvSpPr/>
          <p:nvPr/>
        </p:nvSpPr>
        <p:spPr bwMode="auto">
          <a:xfrm>
            <a:off x="10530000" y="8262000"/>
            <a:ext cx="9216000" cy="3352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881325-7253-4AA9-8E40-8B17A169E768}"/>
              </a:ext>
            </a:extLst>
          </p:cNvPr>
          <p:cNvSpPr/>
          <p:nvPr/>
        </p:nvSpPr>
        <p:spPr bwMode="auto">
          <a:xfrm>
            <a:off x="630000" y="8262000"/>
            <a:ext cx="9216000" cy="33523200"/>
          </a:xfrm>
          <a:prstGeom prst="rect">
            <a:avLst/>
          </a:prstGeom>
          <a:solidFill>
            <a:schemeClr val="bg1"/>
          </a:solidFill>
          <a:ln w="114300" cap="flat" cmpd="sng" algn="ctr">
            <a:solidFill>
              <a:srgbClr val="00214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L" sz="4600" b="1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</a:endParaRPr>
          </a:p>
        </p:txBody>
      </p:sp>
      <p:sp>
        <p:nvSpPr>
          <p:cNvPr id="10566" name="Rectangle 922"/>
          <p:cNvSpPr>
            <a:spLocks noChangeArrowheads="1"/>
          </p:cNvSpPr>
          <p:nvPr/>
        </p:nvSpPr>
        <p:spPr bwMode="auto">
          <a:xfrm>
            <a:off x="3045023" y="23296871"/>
            <a:ext cx="5766707" cy="172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hangingPunct="0"/>
            <a:r>
              <a:rPr lang="en-US" sz="22703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5" name="Rectangle 4"/>
          <p:cNvSpPr>
            <a:spLocks noChangeArrowheads="1"/>
          </p:cNvSpPr>
          <p:nvPr/>
        </p:nvSpPr>
        <p:spPr bwMode="auto">
          <a:xfrm>
            <a:off x="900000" y="9576000"/>
            <a:ext cx="8820000" cy="378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Unmanned ship vehicles (USVs) are vehicles that operate on the surface of the water without a crew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 is a critical requirement for autonomous navigation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USV size limitations prevent usage of multiple sensors</a:t>
            </a:r>
          </a:p>
        </p:txBody>
      </p:sp>
      <p:sp>
        <p:nvSpPr>
          <p:cNvPr id="117" name="Rectangle 4"/>
          <p:cNvSpPr>
            <a:spLocks noChangeArrowheads="1"/>
          </p:cNvSpPr>
          <p:nvPr/>
        </p:nvSpPr>
        <p:spPr bwMode="auto">
          <a:xfrm>
            <a:off x="900000" y="21132000"/>
            <a:ext cx="8820000" cy="3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 the distance of marine vehicles from a USV based on video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Monocular visual camera provides input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treatment for varying conditions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</p:txBody>
      </p:sp>
      <p:sp>
        <p:nvSpPr>
          <p:cNvPr id="118" name="Rectangle 4"/>
          <p:cNvSpPr>
            <a:spLocks noChangeArrowheads="1"/>
          </p:cNvSpPr>
          <p:nvPr/>
        </p:nvSpPr>
        <p:spPr bwMode="auto">
          <a:xfrm>
            <a:off x="900000" y="25927200"/>
            <a:ext cx="8820000" cy="415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prior info on object shape, size or velocity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changing environment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Waves, weather, sea traffic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Camera movement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glare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suitable solutions in the literature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4"/>
          <p:cNvSpPr>
            <a:spLocks noChangeArrowheads="1"/>
          </p:cNvSpPr>
          <p:nvPr/>
        </p:nvSpPr>
        <p:spPr bwMode="auto">
          <a:xfrm>
            <a:off x="20852606" y="34293600"/>
            <a:ext cx="8478682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distance vs. GPS measured distance </a:t>
            </a:r>
          </a:p>
        </p:txBody>
      </p:sp>
      <p:sp>
        <p:nvSpPr>
          <p:cNvPr id="144" name="Rectangle 4"/>
          <p:cNvSpPr>
            <a:spLocks noChangeArrowheads="1"/>
          </p:cNvSpPr>
          <p:nvPr/>
        </p:nvSpPr>
        <p:spPr bwMode="auto">
          <a:xfrm>
            <a:off x="20700000" y="37008000"/>
            <a:ext cx="8641154" cy="439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estimation of distance with suitable accuracy for navigation applications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horizon detection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Robust selection of nearest point of tracked vehicle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Computationally efficient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Feasible to run in real-time on a USV</a:t>
            </a:r>
          </a:p>
        </p:txBody>
      </p:sp>
      <p:sp>
        <p:nvSpPr>
          <p:cNvPr id="182" name="Rectangle 4"/>
          <p:cNvSpPr>
            <a:spLocks noChangeArrowheads="1"/>
          </p:cNvSpPr>
          <p:nvPr/>
        </p:nvSpPr>
        <p:spPr bwMode="auto">
          <a:xfrm>
            <a:off x="20700000" y="9576000"/>
            <a:ext cx="8474400" cy="168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of each pixel in the ROI from the horizon is calculated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pixel with maximal distance is chosen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Text Box 8"/>
          <p:cNvSpPr txBox="1">
            <a:spLocks noChangeArrowheads="1"/>
          </p:cNvSpPr>
          <p:nvPr/>
        </p:nvSpPr>
        <p:spPr bwMode="auto">
          <a:xfrm>
            <a:off x="964406" y="3801600"/>
            <a:ext cx="28290682" cy="22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he-IL"/>
            </a:defPPr>
            <a:lvl1pPr defTabSz="4175125" rtl="0">
              <a:defRPr sz="5500" b="1">
                <a:solidFill>
                  <a:schemeClr val="tx2">
                    <a:lumMod val="75000"/>
                  </a:schemeClr>
                </a:solidFill>
                <a:latin typeface="Century Gothic" pitchFamily="34" charset="0"/>
                <a:cs typeface="Tahoma" pitchFamily="34" charset="0"/>
              </a:defRPr>
            </a:lvl1pPr>
          </a:lstStyle>
          <a:p>
            <a:pPr algn="ctr" defTabSz="390081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Estimation of Marine Vehicles</a:t>
            </a:r>
          </a:p>
        </p:txBody>
      </p:sp>
      <p:sp>
        <p:nvSpPr>
          <p:cNvPr id="104" name="Rectangle 3"/>
          <p:cNvSpPr>
            <a:spLocks noChangeArrowheads="1"/>
          </p:cNvSpPr>
          <p:nvPr/>
        </p:nvSpPr>
        <p:spPr bwMode="auto">
          <a:xfrm>
            <a:off x="1020124" y="6465600"/>
            <a:ext cx="28290682" cy="79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415" tIns="42708" rIns="85415" bIns="42708" anchor="ctr" anchorCtr="0"/>
          <a:lstStyle/>
          <a:p>
            <a:pPr algn="ctr" rtl="0">
              <a:lnSpc>
                <a:spcPct val="80000"/>
              </a:lnSpc>
              <a:spcBef>
                <a:spcPct val="20000"/>
              </a:spcBef>
            </a:pPr>
            <a:r>
              <a:rPr lang="en-US" sz="600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 Gladstone and Avihai Barel, Supervised by Yair Moshe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" name="Rectangle 4"/>
              <p:cNvSpPr>
                <a:spLocks noChangeArrowheads="1"/>
              </p:cNvSpPr>
              <p:nvPr/>
            </p:nvSpPr>
            <p:spPr bwMode="auto">
              <a:xfrm>
                <a:off x="20700000" y="18302400"/>
                <a:ext cx="8861157" cy="6306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1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endParaRPr lang="en-US" sz="2990" b="0" dirty="0">
                  <a:solidFill>
                    <a:srgbClr val="0021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Pixels in the image represent angles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of the start of the field of view of the camera</a:t>
                </a:r>
              </a:p>
              <a:p>
                <a:pPr marL="425679" lvl="2" indent="-425679" algn="l" rtl="0">
                  <a:spcBef>
                    <a:spcPts val="1682"/>
                  </a:spcBef>
                  <a:buSzPct val="125000"/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990" b="0">
                        <a:solidFill>
                          <a:srgbClr val="002147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US" sz="2990" b="0" dirty="0">
                    <a:solidFill>
                      <a:srgbClr val="0021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the angle between the tracked object and beginning of the field of view of the camera</a:t>
                </a:r>
              </a:p>
            </p:txBody>
          </p:sp>
        </mc:Choice>
        <mc:Fallback xmlns="">
          <p:sp>
            <p:nvSpPr>
              <p:cNvPr id="2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700000" y="18302400"/>
                <a:ext cx="8861157" cy="6306152"/>
              </a:xfrm>
              <a:prstGeom prst="rect">
                <a:avLst/>
              </a:prstGeom>
              <a:blipFill>
                <a:blip r:embed="rId2"/>
                <a:stretch>
                  <a:fillRect l="-2065" b="-48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1174623" y="32119200"/>
            <a:ext cx="8282480" cy="6162402"/>
            <a:chOff x="1174623" y="32462172"/>
            <a:chExt cx="8282480" cy="6162402"/>
          </a:xfrm>
        </p:grpSpPr>
        <p:sp>
          <p:nvSpPr>
            <p:cNvPr id="347" name="Text Box 50"/>
            <p:cNvSpPr txBox="1"/>
            <p:nvPr/>
          </p:nvSpPr>
          <p:spPr>
            <a:xfrm>
              <a:off x="1671218" y="32462172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9" name="Text Box 50"/>
                <p:cNvSpPr txBox="1"/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solidFill>
                  <a:schemeClr val="lt1"/>
                </a:solidFill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b="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49" name="Text 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1841" y="35480418"/>
                  <a:ext cx="688388" cy="38283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4425" r="-16814" b="-23810"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5" name="Elbow Connector 334"/>
            <p:cNvCxnSpPr>
              <a:endCxn id="333" idx="0"/>
            </p:cNvCxnSpPr>
            <p:nvPr/>
          </p:nvCxnSpPr>
          <p:spPr>
            <a:xfrm rot="16200000" flipH="1">
              <a:off x="7373731" y="33923698"/>
              <a:ext cx="864812" cy="615630"/>
            </a:xfrm>
            <a:prstGeom prst="bentConnector3">
              <a:avLst>
                <a:gd name="adj1" fmla="val -664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Elbow Connector 343"/>
            <p:cNvCxnSpPr>
              <a:endCxn id="332" idx="0"/>
            </p:cNvCxnSpPr>
            <p:nvPr/>
          </p:nvCxnSpPr>
          <p:spPr>
            <a:xfrm>
              <a:off x="3303436" y="33760825"/>
              <a:ext cx="1884911" cy="906219"/>
            </a:xfrm>
            <a:prstGeom prst="bentConnector2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Text Box 50"/>
            <p:cNvSpPr txBox="1"/>
            <p:nvPr/>
          </p:nvSpPr>
          <p:spPr>
            <a:xfrm>
              <a:off x="6603206" y="35934643"/>
              <a:ext cx="1466254" cy="935838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Distances from the Horizon</a:t>
              </a:r>
            </a:p>
          </p:txBody>
        </p:sp>
        <p:sp>
          <p:nvSpPr>
            <p:cNvPr id="322" name="Text Box 50"/>
            <p:cNvSpPr txBox="1"/>
            <p:nvPr/>
          </p:nvSpPr>
          <p:spPr>
            <a:xfrm>
              <a:off x="5702433" y="37726840"/>
              <a:ext cx="1466254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 in Pixels</a:t>
              </a:r>
            </a:p>
          </p:txBody>
        </p:sp>
        <p:sp>
          <p:nvSpPr>
            <p:cNvPr id="323" name="Text Box 50"/>
            <p:cNvSpPr txBox="1"/>
            <p:nvPr/>
          </p:nvSpPr>
          <p:spPr>
            <a:xfrm>
              <a:off x="2256426" y="37726840"/>
              <a:ext cx="1371319" cy="897734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Distance in Meters</a:t>
              </a:r>
            </a:p>
          </p:txBody>
        </p:sp>
        <p:cxnSp>
          <p:nvCxnSpPr>
            <p:cNvPr id="324" name="Straight Arrow Connector 323"/>
            <p:cNvCxnSpPr/>
            <p:nvPr/>
          </p:nvCxnSpPr>
          <p:spPr>
            <a:xfrm flipH="1">
              <a:off x="2183606" y="37541342"/>
              <a:ext cx="1483445" cy="1608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5" name="Text Box 50"/>
            <p:cNvSpPr txBox="1"/>
            <p:nvPr/>
          </p:nvSpPr>
          <p:spPr>
            <a:xfrm>
              <a:off x="8276787" y="33556660"/>
              <a:ext cx="1091229" cy="71365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</a:p>
          </p:txBody>
        </p:sp>
        <p:sp>
          <p:nvSpPr>
            <p:cNvPr id="326" name="Text Box 50"/>
            <p:cNvSpPr txBox="1"/>
            <p:nvPr/>
          </p:nvSpPr>
          <p:spPr>
            <a:xfrm>
              <a:off x="5855446" y="34852531"/>
              <a:ext cx="1466254" cy="543425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</a:t>
              </a:r>
            </a:p>
          </p:txBody>
        </p:sp>
        <p:cxnSp>
          <p:nvCxnSpPr>
            <p:cNvPr id="327" name="Elbow Connector 326"/>
            <p:cNvCxnSpPr>
              <a:stCxn id="332" idx="3"/>
              <a:endCxn id="333" idx="1"/>
            </p:cNvCxnSpPr>
            <p:nvPr/>
          </p:nvCxnSpPr>
          <p:spPr>
            <a:xfrm flipV="1">
              <a:off x="6153039" y="35331431"/>
              <a:ext cx="996221" cy="3125"/>
            </a:xfrm>
            <a:prstGeom prst="bentConnector3">
              <a:avLst>
                <a:gd name="adj1" fmla="val -1884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0" name="Rectangle 329"/>
            <p:cNvSpPr/>
            <p:nvPr/>
          </p:nvSpPr>
          <p:spPr>
            <a:xfrm>
              <a:off x="2216833" y="33652826"/>
              <a:ext cx="7240270" cy="4267200"/>
            </a:xfrm>
            <a:prstGeom prst="rect">
              <a:avLst/>
            </a:prstGeom>
          </p:spPr>
        </p:sp>
        <p:sp>
          <p:nvSpPr>
            <p:cNvPr id="331" name="Flowchart: Alternate Process 330"/>
            <p:cNvSpPr/>
            <p:nvPr/>
          </p:nvSpPr>
          <p:spPr>
            <a:xfrm>
              <a:off x="5677201" y="33070634"/>
              <a:ext cx="1925066" cy="1336390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Detector</a:t>
              </a:r>
            </a:p>
          </p:txBody>
        </p:sp>
        <p:sp>
          <p:nvSpPr>
            <p:cNvPr id="332" name="Flowchart: Alternate Process 331"/>
            <p:cNvSpPr/>
            <p:nvPr/>
          </p:nvSpPr>
          <p:spPr>
            <a:xfrm>
              <a:off x="4223655" y="34667044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333" name="Flowchart: Alternate Process 332"/>
            <p:cNvSpPr/>
            <p:nvPr/>
          </p:nvSpPr>
          <p:spPr>
            <a:xfrm>
              <a:off x="7149260" y="34663919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Calculating Distances from the Horizon</a:t>
              </a:r>
            </a:p>
          </p:txBody>
        </p:sp>
        <p:cxnSp>
          <p:nvCxnSpPr>
            <p:cNvPr id="334" name="Elbow Connector 333"/>
            <p:cNvCxnSpPr>
              <a:endCxn id="332" idx="1"/>
            </p:cNvCxnSpPr>
            <p:nvPr/>
          </p:nvCxnSpPr>
          <p:spPr>
            <a:xfrm>
              <a:off x="2632477" y="35124244"/>
              <a:ext cx="1591178" cy="210312"/>
            </a:xfrm>
            <a:prstGeom prst="bentConnector3">
              <a:avLst>
                <a:gd name="adj1" fmla="val 2366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6" name="Picture 3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74623" y="33129888"/>
              <a:ext cx="2178245" cy="129844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7" name="TextBox 336"/>
                <p:cNvSpPr txBox="1"/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600" b="0" i="1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y</m:t>
                        </m:r>
                        <m:r>
                          <a:rPr lang="en-US" sz="1600" b="0">
                            <a:solidFill>
                              <a:schemeClr val="lt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)</m:t>
                        </m:r>
                      </m:oMath>
                    </m:oMathPara>
                  </a14:m>
                  <a:endParaRPr lang="he-IL" sz="1600" b="0" dirty="0">
                    <a:solidFill>
                      <a:schemeClr val="lt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37" name="TextBox 3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171" y="34745220"/>
                  <a:ext cx="990600" cy="33855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852" b="-1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8" name="Picture 3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81496" y="34667044"/>
              <a:ext cx="2171372" cy="1294351"/>
            </a:xfrm>
            <a:prstGeom prst="rect">
              <a:avLst/>
            </a:prstGeom>
          </p:spPr>
        </p:pic>
        <p:sp>
          <p:nvSpPr>
            <p:cNvPr id="339" name="Plus 338"/>
            <p:cNvSpPr/>
            <p:nvPr/>
          </p:nvSpPr>
          <p:spPr>
            <a:xfrm>
              <a:off x="2334526" y="35178221"/>
              <a:ext cx="280253" cy="263562"/>
            </a:xfrm>
            <a:prstGeom prst="mathPlus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lowchart: Alternate Process 339"/>
            <p:cNvSpPr/>
            <p:nvPr/>
          </p:nvSpPr>
          <p:spPr>
            <a:xfrm>
              <a:off x="3652469" y="36878270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Translate Distance to Meters</a:t>
              </a:r>
            </a:p>
          </p:txBody>
        </p:sp>
        <p:sp>
          <p:nvSpPr>
            <p:cNvPr id="342" name="Flowchart: Alternate Process 341"/>
            <p:cNvSpPr/>
            <p:nvPr/>
          </p:nvSpPr>
          <p:spPr>
            <a:xfrm>
              <a:off x="7149690" y="36875438"/>
              <a:ext cx="1929384" cy="1335024"/>
            </a:xfrm>
            <a:prstGeom prst="flowChartAlternateProcess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Pixel with Maximal Distance</a:t>
              </a:r>
            </a:p>
          </p:txBody>
        </p:sp>
        <p:cxnSp>
          <p:nvCxnSpPr>
            <p:cNvPr id="343" name="Straight Arrow Connector 342"/>
            <p:cNvCxnSpPr/>
            <p:nvPr/>
          </p:nvCxnSpPr>
          <p:spPr>
            <a:xfrm flipV="1">
              <a:off x="5147791" y="33750472"/>
              <a:ext cx="511125" cy="997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Arrow Connector 344"/>
            <p:cNvCxnSpPr>
              <a:stCxn id="333" idx="2"/>
              <a:endCxn id="342" idx="0"/>
            </p:cNvCxnSpPr>
            <p:nvPr/>
          </p:nvCxnSpPr>
          <p:spPr>
            <a:xfrm>
              <a:off x="8113952" y="35998943"/>
              <a:ext cx="430" cy="876495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1"/>
              <a:endCxn id="340" idx="3"/>
            </p:cNvCxnSpPr>
            <p:nvPr/>
          </p:nvCxnSpPr>
          <p:spPr>
            <a:xfrm flipH="1">
              <a:off x="5581853" y="37542950"/>
              <a:ext cx="1567837" cy="283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Text Box 50"/>
            <p:cNvSpPr txBox="1"/>
            <p:nvPr/>
          </p:nvSpPr>
          <p:spPr>
            <a:xfrm>
              <a:off x="1345406" y="36036903"/>
              <a:ext cx="1771022" cy="871682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 defTabSz="800100" rtl="0">
                <a:lnSpc>
                  <a:spcPct val="90000"/>
                </a:lnSpc>
                <a:spcAft>
                  <a:spcPct val="35000"/>
                </a:spcAft>
              </a:pPr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Object Tracking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A0A537B-8ECB-4C12-80F8-35978C53A98D}"/>
              </a:ext>
            </a:extLst>
          </p:cNvPr>
          <p:cNvGrpSpPr/>
          <p:nvPr/>
        </p:nvGrpSpPr>
        <p:grpSpPr>
          <a:xfrm>
            <a:off x="10641806" y="12466800"/>
            <a:ext cx="8839199" cy="5378895"/>
            <a:chOff x="10641806" y="13546388"/>
            <a:chExt cx="8839199" cy="5378895"/>
          </a:xfrm>
        </p:grpSpPr>
        <p:cxnSp>
          <p:nvCxnSpPr>
            <p:cNvPr id="356" name="Elbow Connector 355"/>
            <p:cNvCxnSpPr>
              <a:stCxn id="352" idx="3"/>
              <a:endCxn id="359" idx="1"/>
            </p:cNvCxnSpPr>
            <p:nvPr/>
          </p:nvCxnSpPr>
          <p:spPr>
            <a:xfrm flipV="1">
              <a:off x="14558458" y="15935144"/>
              <a:ext cx="411596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Elbow Connector 254"/>
            <p:cNvCxnSpPr>
              <a:stCxn id="354" idx="3"/>
              <a:endCxn id="360" idx="1"/>
            </p:cNvCxnSpPr>
            <p:nvPr/>
          </p:nvCxnSpPr>
          <p:spPr>
            <a:xfrm>
              <a:off x="14556817" y="17692583"/>
              <a:ext cx="587267" cy="98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Elbow Connector 255"/>
            <p:cNvCxnSpPr>
              <a:stCxn id="328" idx="3"/>
              <a:endCxn id="350" idx="1"/>
            </p:cNvCxnSpPr>
            <p:nvPr/>
          </p:nvCxnSpPr>
          <p:spPr>
            <a:xfrm>
              <a:off x="14557723" y="14220807"/>
              <a:ext cx="411620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Elbow Connector 304"/>
            <p:cNvCxnSpPr>
              <a:stCxn id="350" idx="3"/>
              <a:endCxn id="351" idx="1"/>
            </p:cNvCxnSpPr>
            <p:nvPr/>
          </p:nvCxnSpPr>
          <p:spPr>
            <a:xfrm>
              <a:off x="17032159" y="14228640"/>
              <a:ext cx="386030" cy="1109"/>
            </a:xfrm>
            <a:prstGeom prst="bentConnector3">
              <a:avLst>
                <a:gd name="adj1" fmla="val -6525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8" name="Rounded Rectangle 327"/>
            <p:cNvSpPr/>
            <p:nvPr/>
          </p:nvSpPr>
          <p:spPr>
            <a:xfrm>
              <a:off x="12497418" y="13546388"/>
              <a:ext cx="2060304" cy="1348839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Ins="36000"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Morphological Erosion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TextBox 328"/>
            <p:cNvSpPr txBox="1"/>
            <p:nvPr/>
          </p:nvSpPr>
          <p:spPr>
            <a:xfrm>
              <a:off x="10802290" y="14721280"/>
              <a:ext cx="907048" cy="6608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defTabSz="800100" rtl="0">
                <a:spcAft>
                  <a:spcPct val="35000"/>
                </a:spcAft>
              </a:pPr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Input Frame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TextBox 340"/>
            <p:cNvSpPr txBox="1"/>
            <p:nvPr/>
          </p:nvSpPr>
          <p:spPr>
            <a:xfrm>
              <a:off x="15304400" y="18264482"/>
              <a:ext cx="1129154" cy="6608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Horizon Line</a:t>
              </a:r>
              <a:endParaRPr lang="he-IL" sz="18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Rounded Rectangle 349"/>
            <p:cNvSpPr/>
            <p:nvPr/>
          </p:nvSpPr>
          <p:spPr>
            <a:xfrm>
              <a:off x="14969343" y="13555532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Histogram Equalization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Rounded Rectangle 350"/>
            <p:cNvSpPr/>
            <p:nvPr/>
          </p:nvSpPr>
          <p:spPr>
            <a:xfrm>
              <a:off x="17418189" y="13556641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Canny Edge Detection</a:t>
              </a:r>
            </a:p>
          </p:txBody>
        </p:sp>
        <p:sp>
          <p:nvSpPr>
            <p:cNvPr id="352" name="Rounded Rectangle 351"/>
            <p:cNvSpPr/>
            <p:nvPr/>
          </p:nvSpPr>
          <p:spPr>
            <a:xfrm>
              <a:off x="12495643" y="15266073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Noise Reduction</a:t>
              </a:r>
            </a:p>
          </p:txBody>
        </p:sp>
        <p:sp>
          <p:nvSpPr>
            <p:cNvPr id="353" name="Rounded Rectangle 352"/>
            <p:cNvSpPr/>
            <p:nvPr/>
          </p:nvSpPr>
          <p:spPr>
            <a:xfrm>
              <a:off x="17418189" y="15262036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Choosing Maximal Non-Vertical Line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Rounded Rectangle 353"/>
            <p:cNvSpPr/>
            <p:nvPr/>
          </p:nvSpPr>
          <p:spPr>
            <a:xfrm>
              <a:off x="12494001" y="17019475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Temporal Median Filter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5" name="Elbow Connector 354"/>
            <p:cNvCxnSpPr>
              <a:cxnSpLocks/>
              <a:stCxn id="361" idx="3"/>
            </p:cNvCxnSpPr>
            <p:nvPr/>
          </p:nvCxnSpPr>
          <p:spPr>
            <a:xfrm>
              <a:off x="12086507" y="14169756"/>
              <a:ext cx="410400" cy="0"/>
            </a:xfrm>
            <a:prstGeom prst="bentConnector3">
              <a:avLst>
                <a:gd name="adj1" fmla="val 50000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Elbow Connector 356"/>
            <p:cNvCxnSpPr>
              <a:stCxn id="359" idx="3"/>
              <a:endCxn id="353" idx="1"/>
            </p:cNvCxnSpPr>
            <p:nvPr/>
          </p:nvCxnSpPr>
          <p:spPr>
            <a:xfrm>
              <a:off x="17032870" y="15935144"/>
              <a:ext cx="385320" cy="0"/>
            </a:xfrm>
            <a:prstGeom prst="bentConnector3">
              <a:avLst>
                <a:gd name="adj1" fmla="val -45809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Elbow Connector 357"/>
            <p:cNvCxnSpPr>
              <a:stCxn id="353" idx="3"/>
              <a:endCxn id="354" idx="1"/>
            </p:cNvCxnSpPr>
            <p:nvPr/>
          </p:nvCxnSpPr>
          <p:spPr>
            <a:xfrm flipH="1">
              <a:off x="12494001" y="15935144"/>
              <a:ext cx="6987004" cy="1757440"/>
            </a:xfrm>
            <a:prstGeom prst="bentConnector5">
              <a:avLst>
                <a:gd name="adj1" fmla="val -1896"/>
                <a:gd name="adj2" fmla="val 50000"/>
                <a:gd name="adj3" fmla="val 104741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Rounded Rectangle 358"/>
            <p:cNvSpPr/>
            <p:nvPr/>
          </p:nvSpPr>
          <p:spPr>
            <a:xfrm>
              <a:off x="14970054" y="15262036"/>
              <a:ext cx="2062816" cy="1346216"/>
            </a:xfrm>
            <a:prstGeom prst="roundRect">
              <a:avLst/>
            </a:prstGeom>
            <a:solidFill>
              <a:srgbClr val="00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002">
              <a:schemeClr val="dk2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0"/>
              <a:r>
                <a:rPr lang="en-US" sz="2000" b="0" dirty="0">
                  <a:latin typeface="Arial" panose="020B0604020202020204" pitchFamily="34" charset="0"/>
                  <a:cs typeface="Arial" panose="020B0604020202020204" pitchFamily="34" charset="0"/>
                </a:rPr>
                <a:t>Hough Transform</a:t>
              </a:r>
              <a:endParaRPr lang="he-IL" sz="20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0" name="Picture 35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144084" y="17134681"/>
              <a:ext cx="1449787" cy="1116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pic>
          <p:nvPicPr>
            <p:cNvPr id="361" name="Picture 36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641806" y="13611756"/>
              <a:ext cx="1444701" cy="1116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71000">
                  <a:srgbClr val="2C5D98"/>
                </a:gs>
                <a:gs pos="100000">
                  <a:srgbClr val="003399"/>
                </a:gs>
              </a:gsLst>
            </a:gradFill>
            <a:ln>
              <a:solidFill>
                <a:schemeClr val="tx1"/>
              </a:solidFill>
            </a:ln>
          </p:spPr>
        </p:pic>
        <p:cxnSp>
          <p:nvCxnSpPr>
            <p:cNvPr id="362" name="Straight Connector 361"/>
            <p:cNvCxnSpPr>
              <a:stCxn id="360" idx="1"/>
              <a:endCxn id="360" idx="3"/>
            </p:cNvCxnSpPr>
            <p:nvPr/>
          </p:nvCxnSpPr>
          <p:spPr>
            <a:xfrm>
              <a:off x="15144084" y="17692681"/>
              <a:ext cx="144978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Elbow Connector 362"/>
            <p:cNvCxnSpPr>
              <a:stCxn id="351" idx="3"/>
              <a:endCxn id="352" idx="1"/>
            </p:cNvCxnSpPr>
            <p:nvPr/>
          </p:nvCxnSpPr>
          <p:spPr>
            <a:xfrm flipH="1">
              <a:off x="12495643" y="14229749"/>
              <a:ext cx="6985362" cy="1709432"/>
            </a:xfrm>
            <a:prstGeom prst="bentConnector5">
              <a:avLst>
                <a:gd name="adj1" fmla="val -1897"/>
                <a:gd name="adj2" fmla="val 50000"/>
                <a:gd name="adj3" fmla="val 104743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620606" y="18208800"/>
            <a:ext cx="3516574" cy="2640516"/>
            <a:chOff x="15251157" y="16014448"/>
            <a:chExt cx="3516574" cy="2640516"/>
          </a:xfrm>
        </p:grpSpPr>
        <p:pic>
          <p:nvPicPr>
            <p:cNvPr id="364" name="Picture 36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51157" y="16014448"/>
              <a:ext cx="3516574" cy="2640516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 bwMode="auto">
            <a:xfrm flipH="1" flipV="1">
              <a:off x="15251157" y="17324659"/>
              <a:ext cx="3516574" cy="104774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11142206" y="18205200"/>
            <a:ext cx="3524492" cy="2647950"/>
            <a:chOff x="10927556" y="16010731"/>
            <a:chExt cx="3524492" cy="2647950"/>
          </a:xfrm>
        </p:grpSpPr>
        <p:pic>
          <p:nvPicPr>
            <p:cNvPr id="2135" name="Picture 11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7556" y="16010731"/>
              <a:ext cx="3524491" cy="2647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65" name="Straight Connector 364"/>
            <p:cNvCxnSpPr/>
            <p:nvPr/>
          </p:nvCxnSpPr>
          <p:spPr bwMode="auto">
            <a:xfrm flipH="1">
              <a:off x="10927556" y="17261947"/>
              <a:ext cx="3524492" cy="215112"/>
            </a:xfrm>
            <a:prstGeom prst="line">
              <a:avLst/>
            </a:prstGeom>
            <a:solidFill>
              <a:srgbClr val="000066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66" name="Rectangle 4"/>
          <p:cNvSpPr>
            <a:spLocks noChangeArrowheads="1"/>
          </p:cNvSpPr>
          <p:nvPr/>
        </p:nvSpPr>
        <p:spPr bwMode="auto">
          <a:xfrm>
            <a:off x="10641806" y="20998800"/>
            <a:ext cx="8908221" cy="5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line detection for two different settings</a:t>
            </a:r>
          </a:p>
        </p:txBody>
      </p:sp>
      <p:sp>
        <p:nvSpPr>
          <p:cNvPr id="367" name="Rectangle 4"/>
          <p:cNvSpPr>
            <a:spLocks noChangeArrowheads="1"/>
          </p:cNvSpPr>
          <p:nvPr/>
        </p:nvSpPr>
        <p:spPr bwMode="auto">
          <a:xfrm>
            <a:off x="10800000" y="9576000"/>
            <a:ext cx="8820000" cy="25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Hough transform based solution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 and consistent horizon detection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thresholds help in handling varying environmental conditions, such as sun glare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10565606" y="23529600"/>
            <a:ext cx="9184291" cy="6019800"/>
            <a:chOff x="10775659" y="26665676"/>
            <a:chExt cx="9184291" cy="6019800"/>
          </a:xfrm>
        </p:grpSpPr>
        <p:cxnSp>
          <p:nvCxnSpPr>
            <p:cNvPr id="369" name="Elbow Connector 368"/>
            <p:cNvCxnSpPr/>
            <p:nvPr/>
          </p:nvCxnSpPr>
          <p:spPr>
            <a:xfrm>
              <a:off x="15812038" y="31509017"/>
              <a:ext cx="1197406" cy="12700"/>
            </a:xfrm>
            <a:prstGeom prst="bentConnector3">
              <a:avLst>
                <a:gd name="adj1" fmla="val -3905"/>
              </a:avLst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3" name="Group 372"/>
            <p:cNvGrpSpPr/>
            <p:nvPr/>
          </p:nvGrpSpPr>
          <p:grpSpPr>
            <a:xfrm>
              <a:off x="10824718" y="26665676"/>
              <a:ext cx="8773006" cy="5481215"/>
              <a:chOff x="87568" y="668341"/>
              <a:chExt cx="8773006" cy="5481215"/>
            </a:xfrm>
          </p:grpSpPr>
          <p:sp>
            <p:nvSpPr>
              <p:cNvPr id="374" name="Rounded Rectangle 373"/>
              <p:cNvSpPr/>
              <p:nvPr/>
            </p:nvSpPr>
            <p:spPr>
              <a:xfrm>
                <a:off x="3658475" y="1420926"/>
                <a:ext cx="1946586" cy="1303511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Determine Threshold Increment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TextBox 374"/>
              <p:cNvSpPr txBox="1"/>
              <p:nvPr/>
            </p:nvSpPr>
            <p:spPr>
              <a:xfrm>
                <a:off x="87568" y="668341"/>
                <a:ext cx="2941288" cy="7078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Input Frame and Object Tracking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Rounded Rectangle 375"/>
              <p:cNvSpPr/>
              <p:nvPr/>
            </p:nvSpPr>
            <p:spPr>
              <a:xfrm>
                <a:off x="3658892" y="3109259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Extract MSER Regions</a:t>
                </a:r>
                <a:endParaRPr lang="he-IL" sz="20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Rounded Rectangle 376"/>
              <p:cNvSpPr/>
              <p:nvPr/>
            </p:nvSpPr>
            <p:spPr>
              <a:xfrm>
                <a:off x="3658475" y="4841964"/>
                <a:ext cx="1947672" cy="1307592"/>
              </a:xfrm>
              <a:prstGeom prst="roundRect">
                <a:avLst/>
              </a:prstGeom>
              <a:solidFill>
                <a:srgbClr val="00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002">
                <a:schemeClr val="dk2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Closest</a:t>
                </a:r>
              </a:p>
              <a:p>
                <a:pPr algn="ctr" rtl="0"/>
                <a:r>
                  <a:rPr lang="en-US" sz="20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Region</a:t>
                </a:r>
              </a:p>
            </p:txBody>
          </p:sp>
          <p:cxnSp>
            <p:nvCxnSpPr>
              <p:cNvPr id="378" name="Elbow Connector 377"/>
              <p:cNvCxnSpPr>
                <a:endCxn id="384" idx="3"/>
              </p:cNvCxnSpPr>
              <p:nvPr/>
            </p:nvCxnSpPr>
            <p:spPr>
              <a:xfrm flipV="1">
                <a:off x="1714287" y="2088020"/>
                <a:ext cx="1944188" cy="193976"/>
              </a:xfrm>
              <a:prstGeom prst="bentConnector3">
                <a:avLst>
                  <a:gd name="adj1" fmla="val 38270"/>
                </a:avLst>
              </a:prstGeom>
              <a:ln w="88900">
                <a:solidFill>
                  <a:srgbClr val="465E9C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TextBox 378"/>
              <p:cNvSpPr txBox="1"/>
              <p:nvPr/>
            </p:nvSpPr>
            <p:spPr>
              <a:xfrm>
                <a:off x="6345974" y="3963101"/>
                <a:ext cx="251460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000" b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ROI</a:t>
                </a:r>
                <a:endParaRPr lang="he-IL" sz="20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380" name="Straight Arrow Connector 379"/>
            <p:cNvCxnSpPr>
              <a:stCxn id="374" idx="2"/>
              <a:endCxn id="376" idx="0"/>
            </p:cNvCxnSpPr>
            <p:nvPr/>
          </p:nvCxnSpPr>
          <p:spPr>
            <a:xfrm>
              <a:off x="15368918" y="28721772"/>
              <a:ext cx="960" cy="384822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Arrow Connector 380"/>
            <p:cNvCxnSpPr>
              <a:stCxn id="376" idx="2"/>
              <a:endCxn id="377" idx="0"/>
            </p:cNvCxnSpPr>
            <p:nvPr/>
          </p:nvCxnSpPr>
          <p:spPr>
            <a:xfrm flipH="1">
              <a:off x="15369461" y="30414186"/>
              <a:ext cx="417" cy="425113"/>
            </a:xfrm>
            <a:prstGeom prst="straightConnector1">
              <a:avLst/>
            </a:prstGeom>
            <a:ln w="88900">
              <a:solidFill>
                <a:srgbClr val="465E9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2" name="Picture 38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775659" y="27284121"/>
              <a:ext cx="3126321" cy="2278192"/>
            </a:xfrm>
            <a:prstGeom prst="rect">
              <a:avLst/>
            </a:prstGeom>
          </p:spPr>
        </p:pic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6720899" y="30325136"/>
              <a:ext cx="3239051" cy="2360340"/>
            </a:xfrm>
            <a:prstGeom prst="rect">
              <a:avLst/>
            </a:prstGeom>
          </p:spPr>
        </p:pic>
        <p:sp>
          <p:nvSpPr>
            <p:cNvPr id="384" name="TextBox 383"/>
            <p:cNvSpPr txBox="1"/>
            <p:nvPr/>
          </p:nvSpPr>
          <p:spPr>
            <a:xfrm>
              <a:off x="13154229" y="27916078"/>
              <a:ext cx="1241396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he-IL" sz="1600" b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86" name="Rectangle 4"/>
          <p:cNvSpPr>
            <a:spLocks noChangeArrowheads="1"/>
          </p:cNvSpPr>
          <p:nvPr/>
        </p:nvSpPr>
        <p:spPr bwMode="auto">
          <a:xfrm>
            <a:off x="10800000" y="29718000"/>
            <a:ext cx="8820000" cy="501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Maximally Stable Extremal Regions (MSER) is an efficient feature extraction algorithm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Suggested in [</a:t>
            </a:r>
            <a:r>
              <a:rPr lang="en-US" sz="2990" b="0" dirty="0" err="1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Matas</a:t>
            </a: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2004]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Thresholds the image under a sequence of increasing threshold values and looks for stable connected components</a:t>
            </a:r>
          </a:p>
          <a:p>
            <a:pPr marL="961114" lvl="1" indent="-533952" algn="l" rtl="0">
              <a:spcBef>
                <a:spcPts val="1682"/>
              </a:spcBef>
              <a:buSzPct val="75000"/>
              <a:buFont typeface="Wingdings" panose="05000000000000000000" pitchFamily="2" charset="2"/>
              <a:buChar char="§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Stable connected components are those whose area remains unchanged over a certain number of thresholds</a:t>
            </a:r>
          </a:p>
        </p:txBody>
      </p:sp>
      <p:sp>
        <p:nvSpPr>
          <p:cNvPr id="387" name="Rectangle 4"/>
          <p:cNvSpPr>
            <a:spLocks noChangeArrowheads="1"/>
          </p:cNvSpPr>
          <p:nvPr/>
        </p:nvSpPr>
        <p:spPr bwMode="auto">
          <a:xfrm>
            <a:off x="900000" y="38851681"/>
            <a:ext cx="8820000" cy="256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input is a pixel location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tracker is somewhere on or near the object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(region of interest) contains the contact point of the vehicle with the sea surface </a:t>
            </a:r>
          </a:p>
        </p:txBody>
      </p:sp>
      <p:sp>
        <p:nvSpPr>
          <p:cNvPr id="396" name="Rectangle 4"/>
          <p:cNvSpPr>
            <a:spLocks noChangeArrowheads="1"/>
          </p:cNvSpPr>
          <p:nvPr/>
        </p:nvSpPr>
        <p:spPr bwMode="auto">
          <a:xfrm>
            <a:off x="10800000" y="40608000"/>
            <a:ext cx="8820000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ROI is chosen to be the region closest to the tracker</a:t>
            </a:r>
          </a:p>
          <a:p>
            <a:pPr marL="425679" indent="-425679" algn="l" rtl="0">
              <a:spcBef>
                <a:spcPts val="1682"/>
              </a:spcBef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7" name="Group 396"/>
          <p:cNvGrpSpPr>
            <a:grpSpLocks noChangeAspect="1"/>
          </p:cNvGrpSpPr>
          <p:nvPr/>
        </p:nvGrpSpPr>
        <p:grpSpPr>
          <a:xfrm>
            <a:off x="20905200" y="11361600"/>
            <a:ext cx="8349790" cy="4766623"/>
            <a:chOff x="-685800" y="1220545"/>
            <a:chExt cx="10515600" cy="6003013"/>
          </a:xfrm>
        </p:grpSpPr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11">
              <a:lum bright="20000" contrast="40000"/>
            </a:blip>
            <a:stretch>
              <a:fillRect/>
            </a:stretch>
          </p:blipFill>
          <p:spPr>
            <a:xfrm>
              <a:off x="-685800" y="1220545"/>
              <a:ext cx="10515600" cy="6003013"/>
            </a:xfrm>
            <a:prstGeom prst="rect">
              <a:avLst/>
            </a:prstGeom>
          </p:spPr>
        </p:pic>
        <p:sp>
          <p:nvSpPr>
            <p:cNvPr id="399" name="Rectangle 398"/>
            <p:cNvSpPr/>
            <p:nvPr/>
          </p:nvSpPr>
          <p:spPr>
            <a:xfrm rot="151824">
              <a:off x="6472235" y="4553666"/>
              <a:ext cx="135377" cy="1163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0" name="Straight Connector 399"/>
            <p:cNvCxnSpPr/>
            <p:nvPr/>
          </p:nvCxnSpPr>
          <p:spPr>
            <a:xfrm flipV="1">
              <a:off x="6265304" y="4550734"/>
              <a:ext cx="59296" cy="771361"/>
            </a:xfrm>
            <a:prstGeom prst="line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1" name="Rectangle 400"/>
            <p:cNvSpPr/>
            <p:nvPr/>
          </p:nvSpPr>
          <p:spPr>
            <a:xfrm rot="222171">
              <a:off x="6317563" y="4551912"/>
              <a:ext cx="135377" cy="116375"/>
            </a:xfrm>
            <a:prstGeom prst="rect">
              <a:avLst/>
            </a:prstGeom>
            <a:ln w="28575">
              <a:solidFill>
                <a:srgbClr val="00FE2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cxnSp>
          <p:nvCxnSpPr>
            <p:cNvPr id="402" name="Straight Connector 401"/>
            <p:cNvCxnSpPr/>
            <p:nvPr/>
          </p:nvCxnSpPr>
          <p:spPr>
            <a:xfrm flipV="1">
              <a:off x="6400800" y="4533900"/>
              <a:ext cx="76200" cy="6096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>
            <a:xfrm>
              <a:off x="152400" y="4495800"/>
              <a:ext cx="8839200" cy="76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" name="Rectangle 4"/>
          <p:cNvSpPr>
            <a:spLocks noChangeArrowheads="1"/>
          </p:cNvSpPr>
          <p:nvPr/>
        </p:nvSpPr>
        <p:spPr bwMode="auto">
          <a:xfrm>
            <a:off x="21606342" y="15807600"/>
            <a:ext cx="7018664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distance of two pixels in the ROI to the horizon</a:t>
            </a:r>
          </a:p>
        </p:txBody>
      </p:sp>
      <p:sp>
        <p:nvSpPr>
          <p:cNvPr id="238" name="Rectangle 4"/>
          <p:cNvSpPr>
            <a:spLocks noChangeArrowheads="1"/>
          </p:cNvSpPr>
          <p:nvPr/>
        </p:nvSpPr>
        <p:spPr bwMode="auto">
          <a:xfrm>
            <a:off x="659606" y="19036800"/>
            <a:ext cx="9119291" cy="77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USV at sea</a:t>
            </a:r>
          </a:p>
        </p:txBody>
      </p:sp>
      <p:sp>
        <p:nvSpPr>
          <p:cNvPr id="239" name="Rectangle 4"/>
          <p:cNvSpPr>
            <a:spLocks noChangeArrowheads="1"/>
          </p:cNvSpPr>
          <p:nvPr/>
        </p:nvSpPr>
        <p:spPr bwMode="auto">
          <a:xfrm>
            <a:off x="10946606" y="39585600"/>
            <a:ext cx="8622998" cy="66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>
              <a:spcBef>
                <a:spcPts val="1682"/>
              </a:spcBef>
            </a:pPr>
            <a:r>
              <a:rPr lang="en-US" sz="2200" b="0" dirty="0">
                <a:solidFill>
                  <a:schemeClr val="dk1"/>
                </a:solidFill>
                <a:latin typeface="Arial" panose="020B0604020202020204" pitchFamily="34" charset="0"/>
                <a:cs typeface="+mn-cs"/>
              </a:rPr>
              <a:t>MSER regions for a frame of a sailboat. The coordinates supplied by the tracker are marked as a red cross.</a:t>
            </a:r>
          </a:p>
        </p:txBody>
      </p:sp>
      <p:pic>
        <p:nvPicPr>
          <p:cNvPr id="1026" name="Picture 2" descr="http://www.navaldrones.com/images/Edredo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406" y="13762800"/>
            <a:ext cx="777600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006" y="35071200"/>
            <a:ext cx="7417784" cy="43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24006" y="30902400"/>
            <a:ext cx="4556494" cy="33351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/>
          <a:srcRect r="5240"/>
          <a:stretch/>
        </p:blipFill>
        <p:spPr>
          <a:xfrm>
            <a:off x="25272001" y="30895200"/>
            <a:ext cx="4316400" cy="3334115"/>
          </a:xfrm>
          <a:prstGeom prst="rect">
            <a:avLst/>
          </a:prstGeom>
        </p:spPr>
      </p:pic>
      <p:sp>
        <p:nvSpPr>
          <p:cNvPr id="165" name="Rectangle 4"/>
          <p:cNvSpPr>
            <a:spLocks noChangeArrowheads="1"/>
          </p:cNvSpPr>
          <p:nvPr/>
        </p:nvSpPr>
        <p:spPr bwMode="auto">
          <a:xfrm>
            <a:off x="20700000" y="26409600"/>
            <a:ext cx="8474400" cy="4417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experiment with multiple marine vessels was conducted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comparison to ground truth, videos were synchronized with GPS coordinate measurements for each vessel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show a mean absolute relative error of 7.1% with a standard deviation of 5.8% </a:t>
            </a:r>
          </a:p>
          <a:p>
            <a:pPr marL="425679" indent="-425679" algn="l" rtl="0">
              <a:spcBef>
                <a:spcPts val="1682"/>
              </a:spcBef>
              <a:buSzPct val="125000"/>
              <a:buFont typeface="Arial" pitchFamily="34" charset="0"/>
              <a:buChar char="•"/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spcBef>
                <a:spcPts val="1682"/>
              </a:spcBef>
            </a:pPr>
            <a:endParaRPr lang="en-US" sz="2990" b="0" dirty="0">
              <a:solidFill>
                <a:srgbClr val="0021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Rectangle 158"/>
              <p:cNvSpPr/>
              <p:nvPr/>
            </p:nvSpPr>
            <p:spPr>
              <a:xfrm>
                <a:off x="20592000" y="19256400"/>
                <a:ext cx="424865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tan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9" name="Rectangle 1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2000" y="19256400"/>
                <a:ext cx="4248653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Rectangle 4"/>
          <p:cNvSpPr>
            <a:spLocks noChangeArrowheads="1"/>
          </p:cNvSpPr>
          <p:nvPr/>
        </p:nvSpPr>
        <p:spPr bwMode="auto">
          <a:xfrm>
            <a:off x="26186606" y="41899681"/>
            <a:ext cx="3280263" cy="61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/>
          <a:lstStyle/>
          <a:p>
            <a:pPr algn="l" rtl="0">
              <a:spcBef>
                <a:spcPts val="1682"/>
              </a:spcBef>
              <a:buSzPct val="125000"/>
            </a:pPr>
            <a:r>
              <a:rPr lang="en-US" sz="2990" b="0" dirty="0">
                <a:solidFill>
                  <a:srgbClr val="002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2016</a:t>
            </a: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8438" y="599281"/>
            <a:ext cx="4130968" cy="1862120"/>
          </a:xfrm>
          <a:prstGeom prst="rect">
            <a:avLst/>
          </a:prstGeom>
          <a:noFill/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00" y="18302400"/>
            <a:ext cx="3673052" cy="319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9AB3F6F-DF09-4A5A-A189-F82C77E5ACA7}"/>
              </a:ext>
            </a:extLst>
          </p:cNvPr>
          <p:cNvGrpSpPr/>
          <p:nvPr/>
        </p:nvGrpSpPr>
        <p:grpSpPr>
          <a:xfrm>
            <a:off x="252000" y="8568000"/>
            <a:ext cx="9334800" cy="1111919"/>
            <a:chOff x="205200" y="9647388"/>
            <a:chExt cx="9334800" cy="1111919"/>
          </a:xfrm>
        </p:grpSpPr>
        <p:sp>
          <p:nvSpPr>
            <p:cNvPr id="136" name="Isosceles Triangle 135">
              <a:extLst>
                <a:ext uri="{FF2B5EF4-FFF2-40B4-BE49-F238E27FC236}">
                  <a16:creationId xmlns:a16="http://schemas.microsoft.com/office/drawing/2014/main" id="{947EB825-1BAE-4D15-8236-855DA347AEA9}"/>
                </a:ext>
              </a:extLst>
            </p:cNvPr>
            <p:cNvSpPr/>
            <p:nvPr/>
          </p:nvSpPr>
          <p:spPr>
            <a:xfrm rot="16200000">
              <a:off x="2592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EA89B3A7-EE3B-4076-98C5-4D519FBC1545}"/>
                </a:ext>
              </a:extLst>
            </p:cNvPr>
            <p:cNvSpPr/>
            <p:nvPr/>
          </p:nvSpPr>
          <p:spPr>
            <a:xfrm>
              <a:off x="208800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B5BFA466-96E4-4EEF-9075-9A43E5B786FE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88920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1CD049-D192-434B-B5B2-08FA3D18475C}"/>
              </a:ext>
            </a:extLst>
          </p:cNvPr>
          <p:cNvGrpSpPr/>
          <p:nvPr/>
        </p:nvGrpSpPr>
        <p:grpSpPr>
          <a:xfrm>
            <a:off x="900000" y="20098800"/>
            <a:ext cx="9334800" cy="1111919"/>
            <a:chOff x="900000" y="20628000"/>
            <a:chExt cx="9334800" cy="1111919"/>
          </a:xfrm>
        </p:grpSpPr>
        <p:sp>
          <p:nvSpPr>
            <p:cNvPr id="160" name="Isosceles Triangle 159">
              <a:extLst>
                <a:ext uri="{FF2B5EF4-FFF2-40B4-BE49-F238E27FC236}">
                  <a16:creationId xmlns:a16="http://schemas.microsoft.com/office/drawing/2014/main" id="{38AEAD6F-F247-4CF5-B573-42FE701936B1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99365FA-693E-4D90-82C2-C990F053257A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Goals</a:t>
              </a:r>
            </a:p>
          </p:txBody>
        </p:sp>
        <p:sp>
          <p:nvSpPr>
            <p:cNvPr id="162" name="Right Triangle 161">
              <a:extLst>
                <a:ext uri="{FF2B5EF4-FFF2-40B4-BE49-F238E27FC236}">
                  <a16:creationId xmlns:a16="http://schemas.microsoft.com/office/drawing/2014/main" id="{EBEFA8D7-8D29-4BFE-97A5-1B3D6D4FA57D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18313FB-6B2E-43EA-9E9A-760888B499D8}"/>
              </a:ext>
            </a:extLst>
          </p:cNvPr>
          <p:cNvGrpSpPr/>
          <p:nvPr/>
        </p:nvGrpSpPr>
        <p:grpSpPr>
          <a:xfrm>
            <a:off x="252000" y="24886800"/>
            <a:ext cx="9334800" cy="1111919"/>
            <a:chOff x="205200" y="9647388"/>
            <a:chExt cx="9334800" cy="1111919"/>
          </a:xfrm>
        </p:grpSpPr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40DD19DA-2D68-4D54-BFBB-E5800CB8D5CE}"/>
                </a:ext>
              </a:extLst>
            </p:cNvPr>
            <p:cNvSpPr/>
            <p:nvPr/>
          </p:nvSpPr>
          <p:spPr>
            <a:xfrm rot="16200000">
              <a:off x="2592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58018632-A7B0-44BF-9613-53ECFF1C8E84}"/>
                </a:ext>
              </a:extLst>
            </p:cNvPr>
            <p:cNvSpPr/>
            <p:nvPr/>
          </p:nvSpPr>
          <p:spPr>
            <a:xfrm>
              <a:off x="2052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Challenges</a:t>
              </a:r>
            </a:p>
          </p:txBody>
        </p:sp>
        <p:sp>
          <p:nvSpPr>
            <p:cNvPr id="171" name="Right Triangle 170">
              <a:extLst>
                <a:ext uri="{FF2B5EF4-FFF2-40B4-BE49-F238E27FC236}">
                  <a16:creationId xmlns:a16="http://schemas.microsoft.com/office/drawing/2014/main" id="{79037E00-1226-4F1A-8596-897624E3D1DD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88920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F2227D-F525-451B-A62A-105FF3A02B0C}"/>
              </a:ext>
            </a:extLst>
          </p:cNvPr>
          <p:cNvGrpSpPr/>
          <p:nvPr/>
        </p:nvGrpSpPr>
        <p:grpSpPr>
          <a:xfrm>
            <a:off x="900000" y="30643200"/>
            <a:ext cx="9334800" cy="1111919"/>
            <a:chOff x="900000" y="31266000"/>
            <a:chExt cx="9334800" cy="1111919"/>
          </a:xfrm>
        </p:grpSpPr>
        <p:sp>
          <p:nvSpPr>
            <p:cNvPr id="173" name="Isosceles Triangle 172">
              <a:extLst>
                <a:ext uri="{FF2B5EF4-FFF2-40B4-BE49-F238E27FC236}">
                  <a16:creationId xmlns:a16="http://schemas.microsoft.com/office/drawing/2014/main" id="{6E573ECA-193A-4E6A-A567-E1D4B75B2A4D}"/>
                </a:ext>
              </a:extLst>
            </p:cNvPr>
            <p:cNvSpPr/>
            <p:nvPr/>
          </p:nvSpPr>
          <p:spPr>
            <a:xfrm rot="5400000" flipH="1">
              <a:off x="9964800" y="32107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394B155E-3A7F-468F-8B1A-8EB08AC5B7D0}"/>
                </a:ext>
              </a:extLst>
            </p:cNvPr>
            <p:cNvSpPr/>
            <p:nvPr/>
          </p:nvSpPr>
          <p:spPr>
            <a:xfrm flipH="1">
              <a:off x="1234711" y="31266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Distance Estimation</a:t>
              </a:r>
            </a:p>
          </p:txBody>
        </p:sp>
        <p:sp>
          <p:nvSpPr>
            <p:cNvPr id="175" name="Right Triangle 174">
              <a:extLst>
                <a:ext uri="{FF2B5EF4-FFF2-40B4-BE49-F238E27FC236}">
                  <a16:creationId xmlns:a16="http://schemas.microsoft.com/office/drawing/2014/main" id="{EE22236F-4027-42FF-B157-AD0484DC1128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31392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D37DC1-48B5-4D3F-9412-9E362CF01611}"/>
              </a:ext>
            </a:extLst>
          </p:cNvPr>
          <p:cNvGrpSpPr/>
          <p:nvPr/>
        </p:nvGrpSpPr>
        <p:grpSpPr>
          <a:xfrm>
            <a:off x="10152000" y="8568000"/>
            <a:ext cx="9334800" cy="1111919"/>
            <a:chOff x="10152000" y="9647388"/>
            <a:chExt cx="9334800" cy="1111919"/>
          </a:xfrm>
        </p:grpSpPr>
        <p:sp>
          <p:nvSpPr>
            <p:cNvPr id="177" name="Isosceles Triangle 176">
              <a:extLst>
                <a:ext uri="{FF2B5EF4-FFF2-40B4-BE49-F238E27FC236}">
                  <a16:creationId xmlns:a16="http://schemas.microsoft.com/office/drawing/2014/main" id="{BCB59A9E-39B0-4C0D-B9E9-E021DEAE7412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ctr"/>
              <a:endParaRPr lang="en-US" sz="4400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B84B680-30CA-4A9A-B12B-98624A315420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 Detection</a:t>
              </a:r>
            </a:p>
          </p:txBody>
        </p:sp>
        <p:sp>
          <p:nvSpPr>
            <p:cNvPr id="179" name="Right Triangle 178">
              <a:extLst>
                <a:ext uri="{FF2B5EF4-FFF2-40B4-BE49-F238E27FC236}">
                  <a16:creationId xmlns:a16="http://schemas.microsoft.com/office/drawing/2014/main" id="{4C80ADA8-A7FF-4F03-BEC0-6888570463D2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00D5D8E0-F178-4D6F-86EF-C08C6234A37D}"/>
              </a:ext>
            </a:extLst>
          </p:cNvPr>
          <p:cNvGrpSpPr/>
          <p:nvPr/>
        </p:nvGrpSpPr>
        <p:grpSpPr>
          <a:xfrm>
            <a:off x="10800000" y="22312800"/>
            <a:ext cx="9334800" cy="1111919"/>
            <a:chOff x="900000" y="20628000"/>
            <a:chExt cx="9334800" cy="1111919"/>
          </a:xfrm>
        </p:grpSpPr>
        <p:sp>
          <p:nvSpPr>
            <p:cNvPr id="183" name="Isosceles Triangle 182">
              <a:extLst>
                <a:ext uri="{FF2B5EF4-FFF2-40B4-BE49-F238E27FC236}">
                  <a16:creationId xmlns:a16="http://schemas.microsoft.com/office/drawing/2014/main" id="{429C7D62-5C15-4335-AE34-3DD5C61C6994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A0D68E1-5088-47D8-848B-43DED6224FEB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ROI Detection</a:t>
              </a:r>
            </a:p>
          </p:txBody>
        </p:sp>
        <p:sp>
          <p:nvSpPr>
            <p:cNvPr id="185" name="Right Triangle 184">
              <a:extLst>
                <a:ext uri="{FF2B5EF4-FFF2-40B4-BE49-F238E27FC236}">
                  <a16:creationId xmlns:a16="http://schemas.microsoft.com/office/drawing/2014/main" id="{8A368720-698A-4ABC-9FB5-8608906BF98A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6879F83-97F1-4871-8CD3-3D4164687433}"/>
              </a:ext>
            </a:extLst>
          </p:cNvPr>
          <p:cNvGrpSpPr/>
          <p:nvPr/>
        </p:nvGrpSpPr>
        <p:grpSpPr>
          <a:xfrm>
            <a:off x="20700000" y="17100000"/>
            <a:ext cx="9334800" cy="1111919"/>
            <a:chOff x="900000" y="20628000"/>
            <a:chExt cx="9334800" cy="1111919"/>
          </a:xfrm>
        </p:grpSpPr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9198256F-77C6-417A-9CAB-7E5B612FFAE4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F3424A5-3D4B-4ED4-B9E2-3B2E5E8E082D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Di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stance in Meters</a:t>
              </a:r>
            </a:p>
          </p:txBody>
        </p:sp>
        <p:sp>
          <p:nvSpPr>
            <p:cNvPr id="197" name="Right Triangle 196">
              <a:extLst>
                <a:ext uri="{FF2B5EF4-FFF2-40B4-BE49-F238E27FC236}">
                  <a16:creationId xmlns:a16="http://schemas.microsoft.com/office/drawing/2014/main" id="{3E145396-DD3C-471B-A505-9AE44179DC8F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05A53271-E53B-4DF9-B718-1968CA627834}"/>
              </a:ext>
            </a:extLst>
          </p:cNvPr>
          <p:cNvGrpSpPr/>
          <p:nvPr/>
        </p:nvGrpSpPr>
        <p:grpSpPr>
          <a:xfrm>
            <a:off x="20700000" y="35668800"/>
            <a:ext cx="9334800" cy="1111919"/>
            <a:chOff x="900000" y="20628000"/>
            <a:chExt cx="9334800" cy="1111919"/>
          </a:xfrm>
        </p:grpSpPr>
        <p:sp>
          <p:nvSpPr>
            <p:cNvPr id="203" name="Isosceles Triangle 202">
              <a:extLst>
                <a:ext uri="{FF2B5EF4-FFF2-40B4-BE49-F238E27FC236}">
                  <a16:creationId xmlns:a16="http://schemas.microsoft.com/office/drawing/2014/main" id="{B10EF063-9657-4310-AF1A-7F8307414355}"/>
                </a:ext>
              </a:extLst>
            </p:cNvPr>
            <p:cNvSpPr/>
            <p:nvPr/>
          </p:nvSpPr>
          <p:spPr>
            <a:xfrm rot="5400000" flipH="1">
              <a:off x="9964800" y="21469919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800"/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05552D13-28B0-47C4-B499-1DF4DDFF6186}"/>
                </a:ext>
              </a:extLst>
            </p:cNvPr>
            <p:cNvSpPr/>
            <p:nvPr/>
          </p:nvSpPr>
          <p:spPr>
            <a:xfrm flipH="1">
              <a:off x="1234711" y="20628000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Conclusions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Right Triangle 204">
              <a:extLst>
                <a:ext uri="{FF2B5EF4-FFF2-40B4-BE49-F238E27FC236}">
                  <a16:creationId xmlns:a16="http://schemas.microsoft.com/office/drawing/2014/main" id="{6C490C56-888A-4006-B1DB-9D66E22D4471}"/>
                </a:ext>
              </a:extLst>
            </p:cNvPr>
            <p:cNvSpPr>
              <a:spLocks noChangeAspect="1"/>
            </p:cNvSpPr>
            <p:nvPr/>
          </p:nvSpPr>
          <p:spPr bwMode="auto">
            <a:xfrm rot="18900000" flipH="1">
              <a:off x="900000" y="20754612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6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366379B6-D05D-45DC-80F7-371C7EA57647}"/>
              </a:ext>
            </a:extLst>
          </p:cNvPr>
          <p:cNvGrpSpPr/>
          <p:nvPr/>
        </p:nvGrpSpPr>
        <p:grpSpPr>
          <a:xfrm>
            <a:off x="20052000" y="8568000"/>
            <a:ext cx="9334800" cy="1111919"/>
            <a:chOff x="10152000" y="9647388"/>
            <a:chExt cx="9334800" cy="1111919"/>
          </a:xfrm>
        </p:grpSpPr>
        <p:sp>
          <p:nvSpPr>
            <p:cNvPr id="156" name="Isosceles Triangle 155">
              <a:extLst>
                <a:ext uri="{FF2B5EF4-FFF2-40B4-BE49-F238E27FC236}">
                  <a16:creationId xmlns:a16="http://schemas.microsoft.com/office/drawing/2014/main" id="{498D1A8C-B8B5-490E-95A7-9EA5571E9E6F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/>
            <a:p>
              <a:pPr algn="ctr"/>
              <a:endParaRPr lang="en-US" sz="440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398566D-9C10-4732-93CC-A891BD7D6F79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/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Distance to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Horizon</a:t>
              </a:r>
            </a:p>
          </p:txBody>
        </p:sp>
        <p:sp>
          <p:nvSpPr>
            <p:cNvPr id="163" name="Right Triangle 162">
              <a:extLst>
                <a:ext uri="{FF2B5EF4-FFF2-40B4-BE49-F238E27FC236}">
                  <a16:creationId xmlns:a16="http://schemas.microsoft.com/office/drawing/2014/main" id="{8BCCCF1D-CE44-4282-935B-98E9B0B7229B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C5D37DC1-48B5-4D3F-9412-9E362CF01611}"/>
              </a:ext>
            </a:extLst>
          </p:cNvPr>
          <p:cNvGrpSpPr/>
          <p:nvPr/>
        </p:nvGrpSpPr>
        <p:grpSpPr>
          <a:xfrm>
            <a:off x="20052000" y="25358400"/>
            <a:ext cx="9334800" cy="1111919"/>
            <a:chOff x="10152000" y="9647388"/>
            <a:chExt cx="9334800" cy="1111919"/>
          </a:xfrm>
        </p:grpSpPr>
        <p:sp>
          <p:nvSpPr>
            <p:cNvPr id="166" name="Isosceles Triangle 165">
              <a:extLst>
                <a:ext uri="{FF2B5EF4-FFF2-40B4-BE49-F238E27FC236}">
                  <a16:creationId xmlns:a16="http://schemas.microsoft.com/office/drawing/2014/main" id="{BCB59A9E-39B0-4C0D-B9E9-E021DEAE7412}"/>
                </a:ext>
              </a:extLst>
            </p:cNvPr>
            <p:cNvSpPr/>
            <p:nvPr/>
          </p:nvSpPr>
          <p:spPr>
            <a:xfrm rot="16200000">
              <a:off x="10206000" y="10489307"/>
              <a:ext cx="216000" cy="324000"/>
            </a:xfrm>
            <a:prstGeom prst="triangle">
              <a:avLst>
                <a:gd name="adj" fmla="val 100000"/>
              </a:avLst>
            </a:prstGeom>
            <a:solidFill>
              <a:srgbClr val="002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tlCol="0" anchor="ctr"/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4400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6B84B680-30CA-4A9A-B12B-98624A315420}"/>
                </a:ext>
              </a:extLst>
            </p:cNvPr>
            <p:cNvSpPr/>
            <p:nvPr/>
          </p:nvSpPr>
          <p:spPr>
            <a:xfrm>
              <a:off x="10152089" y="9647388"/>
              <a:ext cx="9000000" cy="900000"/>
            </a:xfrm>
            <a:prstGeom prst="rect">
              <a:avLst/>
            </a:prstGeom>
            <a:solidFill>
              <a:srgbClr val="5686DA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0" rIns="0" rtlCol="0" anchor="ctr"/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		     Results</a:t>
              </a:r>
              <a:endParaRPr lang="en-US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ight Triangle 171">
              <a:extLst>
                <a:ext uri="{FF2B5EF4-FFF2-40B4-BE49-F238E27FC236}">
                  <a16:creationId xmlns:a16="http://schemas.microsoft.com/office/drawing/2014/main" id="{4C80ADA8-A7FF-4F03-BEC0-6888570463D2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18838800" y="9774000"/>
              <a:ext cx="648000" cy="648000"/>
            </a:xfrm>
            <a:prstGeom prst="rtTriangl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108000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41884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883768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25651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767535" algn="r" rtl="1" fontAlgn="base">
                <a:spcBef>
                  <a:spcPct val="0"/>
                </a:spcBef>
                <a:spcAft>
                  <a:spcPct val="0"/>
                </a:spcAft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09419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651303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093187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535070" algn="r" defTabSz="883768" rtl="1" eaLnBrk="1" latinLnBrk="0" hangingPunct="1">
                <a:defRPr sz="4446" b="1" kern="1200">
                  <a:solidFill>
                    <a:srgbClr val="003399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marL="0" marR="0" indent="0" algn="ctr" defTabSz="10429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L" sz="44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53" name="Picture 152" descr="A picture containing qr code&#10;&#10;Description automatically generated">
            <a:extLst>
              <a:ext uri="{FF2B5EF4-FFF2-40B4-BE49-F238E27FC236}">
                <a16:creationId xmlns:a16="http://schemas.microsoft.com/office/drawing/2014/main" id="{B3E6B3D3-A71D-44C6-A8B9-F839B632D832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00" y="-39600"/>
            <a:ext cx="4614787" cy="307714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55554AE-9414-4633-8DE5-2B5096030DE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400" y="720000"/>
            <a:ext cx="8239920" cy="1618879"/>
          </a:xfrm>
          <a:prstGeom prst="rect">
            <a:avLst/>
          </a:prstGeom>
        </p:spPr>
      </p:pic>
      <p:sp>
        <p:nvSpPr>
          <p:cNvPr id="133" name="Rounded Rectangle 132"/>
          <p:cNvSpPr/>
          <p:nvPr/>
        </p:nvSpPr>
        <p:spPr bwMode="auto">
          <a:xfrm rot="19767907">
            <a:off x="-158400" y="1983600"/>
            <a:ext cx="7973538" cy="1342089"/>
          </a:xfrm>
          <a:prstGeom prst="roundRect">
            <a:avLst/>
          </a:prstGeom>
          <a:solidFill>
            <a:schemeClr val="bg1">
              <a:alpha val="68000"/>
            </a:schemeClr>
          </a:solidFill>
          <a:ln w="1174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1pPr>
            <a:lvl2pPr marL="441884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883768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25651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767535" algn="r" rtl="1" fontAlgn="base">
              <a:spcBef>
                <a:spcPct val="0"/>
              </a:spcBef>
              <a:spcAft>
                <a:spcPct val="0"/>
              </a:spcAft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09419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651303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093187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535070" algn="r" defTabSz="883768" rtl="1" eaLnBrk="1" latinLnBrk="0" hangingPunct="1">
              <a:defRPr sz="4446" b="1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indent="0" algn="ctr" defTabSz="1042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</a:rPr>
              <a:t>Work in Progress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66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1042988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600" b="1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18</TotalTime>
  <Words>554</Words>
  <Application>Microsoft Office PowerPoint</Application>
  <PresentationFormat>Custom</PresentationFormat>
  <Paragraphs>93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Cambria Math</vt:lpstr>
      <vt:lpstr>Times New Roman</vt:lpstr>
      <vt:lpstr>Wingdings</vt:lpstr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SIPL Poster Template #4 with small title</dc:title>
  <dc:creator>yair@ee.technion.ac.il</dc:creator>
  <cp:lastModifiedBy>Yair Moshe</cp:lastModifiedBy>
  <cp:revision>9</cp:revision>
  <dcterms:created xsi:type="dcterms:W3CDTF">2016-09-01T09:00:45Z</dcterms:created>
  <dcterms:modified xsi:type="dcterms:W3CDTF">2021-08-05T08:20:43Z</dcterms:modified>
</cp:coreProperties>
</file>