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notesSlides/notesSlide3.xml" ContentType="application/vnd.openxmlformats-officedocument.presentationml.notesSlide+xml"/>
  <Override PartName="/ppt/comments/comment7.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19"/>
  </p:notesMasterIdLst>
  <p:handoutMasterIdLst>
    <p:handoutMasterId r:id="rId20"/>
  </p:handoutMasterIdLst>
  <p:sldIdLst>
    <p:sldId id="288" r:id="rId2"/>
    <p:sldId id="291" r:id="rId3"/>
    <p:sldId id="290" r:id="rId4"/>
    <p:sldId id="289" r:id="rId5"/>
    <p:sldId id="292" r:id="rId6"/>
    <p:sldId id="293" r:id="rId7"/>
    <p:sldId id="295" r:id="rId8"/>
    <p:sldId id="296" r:id="rId9"/>
    <p:sldId id="300" r:id="rId10"/>
    <p:sldId id="299" r:id="rId11"/>
    <p:sldId id="298" r:id="rId12"/>
    <p:sldId id="301" r:id="rId13"/>
    <p:sldId id="302" r:id="rId14"/>
    <p:sldId id="305" r:id="rId15"/>
    <p:sldId id="303" r:id="rId16"/>
    <p:sldId id="306" r:id="rId17"/>
    <p:sldId id="304"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ir Moshe" initials="YM" lastIdx="4" clrIdx="0">
    <p:extLst>
      <p:ext uri="{19B8F6BF-5375-455C-9EA6-DF929625EA0E}">
        <p15:presenceInfo xmlns:p15="http://schemas.microsoft.com/office/powerpoint/2012/main" userId="Yair Moshe" providerId="None"/>
      </p:ext>
    </p:extLst>
  </p:cmAuthor>
  <p:cmAuthor id="2" name="Yair Moshe" initials="YM [2]" lastIdx="3" clrIdx="1">
    <p:extLst>
      <p:ext uri="{19B8F6BF-5375-455C-9EA6-DF929625EA0E}">
        <p15:presenceInfo xmlns:p15="http://schemas.microsoft.com/office/powerpoint/2012/main" userId="S::myair@technion.ac.il::72fb2c8e-9e1d-4664-922f-2384ae95d2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4496"/>
    <a:srgbClr val="9E5E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37" autoAdjust="0"/>
    <p:restoredTop sz="77240" autoAdjust="0"/>
  </p:normalViewPr>
  <p:slideViewPr>
    <p:cSldViewPr>
      <p:cViewPr varScale="1">
        <p:scale>
          <a:sx n="75" d="100"/>
          <a:sy n="75" d="100"/>
        </p:scale>
        <p:origin x="984" y="60"/>
      </p:cViewPr>
      <p:guideLst>
        <p:guide orient="horz" pos="2160"/>
        <p:guide pos="3840"/>
      </p:guideLst>
    </p:cSldViewPr>
  </p:slideViewPr>
  <p:outlineViewPr>
    <p:cViewPr>
      <p:scale>
        <a:sx n="33" d="100"/>
        <a:sy n="33" d="100"/>
      </p:scale>
      <p:origin x="0" y="349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7-16T23:05:58.700" idx="2">
    <p:pos x="10" y="10"/>
    <p:text>If the presentation is short, the outline can be omitted. If the presentation is long, you can show the outline again for orientation at the beginning of each topic during the talk.</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8-31T15:04:18.308" idx="1">
    <p:pos x="10" y="10"/>
    <p:text>Background slides should appear before the project goal slide if the project goal can not be understood without the background.</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08-31T15:07:40.279" idx="2">
    <p:pos x="10" y="10"/>
    <p:text>In these slides do not forget to give references to previous works, for example: (Cohen &amp; Levi, 2010) or (Cohen et al., 2013)</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0-07-19T09:56:14.107" idx="3">
    <p:pos x="10" y="10"/>
    <p:text>If this is a midterm presentation, this slide should be called "Intermediate Results"</p:text>
    <p:extLst>
      <p:ext uri="{C676402C-5697-4E1C-873F-D02D1690AC5C}">
        <p15:threadingInfo xmlns:p15="http://schemas.microsoft.com/office/powerpoint/2012/main" timeZoneBias="-1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6-08-31T15:19:26.336" idx="4">
    <p:pos x="10" y="10"/>
    <p:text>This slide should only be included in midterm presentations</p:text>
    <p:extLst>
      <p:ext uri="{C676402C-5697-4E1C-873F-D02D1690AC5C}">
        <p15:threadingInfo xmlns:p15="http://schemas.microsoft.com/office/powerpoint/2012/main" timeZoneBias="-18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6-08-31T15:19:26.336" idx="4">
    <p:pos x="10" y="10"/>
    <p:text>If this is a midterm presentation, you should list things you plan to do by the end of the project. If this is a final presentation, you should list points of possible improvements for a future project or activity.</p:text>
    <p:extLst>
      <p:ext uri="{C676402C-5697-4E1C-873F-D02D1690AC5C}">
        <p15:threadingInfo xmlns:p15="http://schemas.microsoft.com/office/powerpoint/2012/main" timeZoneBias="-18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6-08-31T15:19:26.336" idx="4">
    <p:pos x="10" y="10"/>
    <p:text>This slide and the following slides contain some additional guidlines and tips for giving a presentation. These slides should not, of course, be part of your presentation.</p:text>
    <p:extLst>
      <p:ext uri="{C676402C-5697-4E1C-873F-D02D1690AC5C}">
        <p15:threadingInfo xmlns:p15="http://schemas.microsoft.com/office/powerpoint/2012/main" timeZoneBias="-1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972561" y="0"/>
            <a:ext cx="3037840" cy="46482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623" y="0"/>
            <a:ext cx="3037840" cy="464820"/>
          </a:xfrm>
          <a:prstGeom prst="rect">
            <a:avLst/>
          </a:prstGeom>
        </p:spPr>
        <p:txBody>
          <a:bodyPr vert="horz" lIns="91440" tIns="45720" rIns="91440" bIns="45720" rtlCol="1"/>
          <a:lstStyle>
            <a:lvl1pPr algn="l">
              <a:defRPr sz="1200"/>
            </a:lvl1pPr>
          </a:lstStyle>
          <a:p>
            <a:fld id="{C9B6F397-9295-4C9F-B4B0-31BF9D08FE68}" type="datetimeFigureOut">
              <a:rPr lang="he-IL" smtClean="0"/>
              <a:pPr/>
              <a:t>כ"ו/אב/תשפ"א</a:t>
            </a:fld>
            <a:endParaRPr lang="he-IL"/>
          </a:p>
        </p:txBody>
      </p:sp>
      <p:sp>
        <p:nvSpPr>
          <p:cNvPr id="4" name="מציין מיקום של כותרת תחתונה 3"/>
          <p:cNvSpPr>
            <a:spLocks noGrp="1"/>
          </p:cNvSpPr>
          <p:nvPr>
            <p:ph type="ftr" sz="quarter" idx="2"/>
          </p:nvPr>
        </p:nvSpPr>
        <p:spPr>
          <a:xfrm>
            <a:off x="3972561" y="8829966"/>
            <a:ext cx="3037840" cy="464820"/>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623" y="8829966"/>
            <a:ext cx="3037840" cy="464820"/>
          </a:xfrm>
          <a:prstGeom prst="rect">
            <a:avLst/>
          </a:prstGeom>
        </p:spPr>
        <p:txBody>
          <a:bodyPr vert="horz" lIns="91440" tIns="45720" rIns="91440" bIns="45720" rtlCol="1" anchor="b"/>
          <a:lstStyle>
            <a:lvl1pPr algn="l">
              <a:defRPr sz="1200"/>
            </a:lvl1pPr>
          </a:lstStyle>
          <a:p>
            <a:fld id="{BBE2A6A1-1652-41B2-B665-7F46B35F79A1}" type="slidenum">
              <a:rPr lang="he-IL" smtClean="0"/>
              <a:pPr/>
              <a:t>‹#›</a:t>
            </a:fld>
            <a:endParaRPr lang="he-IL"/>
          </a:p>
        </p:txBody>
      </p:sp>
    </p:spTree>
    <p:extLst>
      <p:ext uri="{BB962C8B-B14F-4D97-AF65-F5344CB8AC3E}">
        <p14:creationId xmlns:p14="http://schemas.microsoft.com/office/powerpoint/2010/main" val="2018246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72561" y="0"/>
            <a:ext cx="3037840" cy="46482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623" y="0"/>
            <a:ext cx="3037840" cy="464820"/>
          </a:xfrm>
          <a:prstGeom prst="rect">
            <a:avLst/>
          </a:prstGeom>
        </p:spPr>
        <p:txBody>
          <a:bodyPr vert="horz" lIns="91440" tIns="45720" rIns="91440" bIns="45720" rtlCol="1"/>
          <a:lstStyle>
            <a:lvl1pPr algn="l">
              <a:defRPr sz="1200"/>
            </a:lvl1pPr>
          </a:lstStyle>
          <a:p>
            <a:fld id="{543B7BDA-9DDC-4E4C-973D-E4A3E66645CD}" type="datetimeFigureOut">
              <a:rPr lang="he-IL" smtClean="0"/>
              <a:pPr/>
              <a:t>כ"ו/אב/תשפ"א</a:t>
            </a:fld>
            <a:endParaRPr lang="he-IL"/>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3972561" y="8829966"/>
            <a:ext cx="3037840" cy="46482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623" y="8829966"/>
            <a:ext cx="3037840" cy="464820"/>
          </a:xfrm>
          <a:prstGeom prst="rect">
            <a:avLst/>
          </a:prstGeom>
        </p:spPr>
        <p:txBody>
          <a:bodyPr vert="horz" lIns="91440" tIns="45720" rIns="91440" bIns="45720" rtlCol="1" anchor="b"/>
          <a:lstStyle>
            <a:lvl1pPr algn="l">
              <a:defRPr sz="1200"/>
            </a:lvl1pPr>
          </a:lstStyle>
          <a:p>
            <a:fld id="{C8C92D0D-AF30-4211-86C4-A3B87597F349}" type="slidenum">
              <a:rPr lang="he-IL" smtClean="0"/>
              <a:pPr/>
              <a:t>‹#›</a:t>
            </a:fld>
            <a:endParaRPr lang="he-IL"/>
          </a:p>
        </p:txBody>
      </p:sp>
    </p:spTree>
    <p:extLst>
      <p:ext uri="{BB962C8B-B14F-4D97-AF65-F5344CB8AC3E}">
        <p14:creationId xmlns:p14="http://schemas.microsoft.com/office/powerpoint/2010/main" val="237179231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406400" y="696913"/>
            <a:ext cx="6197600" cy="3486150"/>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C8C92D0D-AF30-4211-86C4-A3B87597F349}" type="slidenum">
              <a:rPr lang="he-IL" smtClean="0"/>
              <a:pPr/>
              <a:t>1</a:t>
            </a:fld>
            <a:endParaRPr lang="he-IL"/>
          </a:p>
        </p:txBody>
      </p:sp>
    </p:spTree>
    <p:extLst>
      <p:ext uri="{BB962C8B-B14F-4D97-AF65-F5344CB8AC3E}">
        <p14:creationId xmlns:p14="http://schemas.microsoft.com/office/powerpoint/2010/main" val="339814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C8C92D0D-AF30-4211-86C4-A3B87597F349}" type="slidenum">
              <a:rPr lang="he-IL" smtClean="0"/>
              <a:pPr/>
              <a:t>2</a:t>
            </a:fld>
            <a:endParaRPr lang="he-IL"/>
          </a:p>
        </p:txBody>
      </p:sp>
    </p:spTree>
    <p:extLst>
      <p:ext uri="{BB962C8B-B14F-4D97-AF65-F5344CB8AC3E}">
        <p14:creationId xmlns:p14="http://schemas.microsoft.com/office/powerpoint/2010/main" val="622024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C8C92D0D-AF30-4211-86C4-A3B87597F349}" type="slidenum">
              <a:rPr lang="he-IL" smtClean="0"/>
              <a:pPr/>
              <a:t>11</a:t>
            </a:fld>
            <a:endParaRPr lang="he-IL"/>
          </a:p>
        </p:txBody>
      </p:sp>
    </p:spTree>
    <p:extLst>
      <p:ext uri="{BB962C8B-B14F-4D97-AF65-F5344CB8AC3E}">
        <p14:creationId xmlns:p14="http://schemas.microsoft.com/office/powerpoint/2010/main" val="1308979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C8C92D0D-AF30-4211-86C4-A3B87597F349}" type="slidenum">
              <a:rPr lang="he-IL" smtClean="0"/>
              <a:pPr/>
              <a:t>15</a:t>
            </a:fld>
            <a:endParaRPr lang="he-IL"/>
          </a:p>
        </p:txBody>
      </p:sp>
    </p:spTree>
    <p:extLst>
      <p:ext uri="{BB962C8B-B14F-4D97-AF65-F5344CB8AC3E}">
        <p14:creationId xmlns:p14="http://schemas.microsoft.com/office/powerpoint/2010/main" val="2288217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C8C92D0D-AF30-4211-86C4-A3B87597F349}" type="slidenum">
              <a:rPr lang="he-IL" smtClean="0"/>
              <a:pPr/>
              <a:t>16</a:t>
            </a:fld>
            <a:endParaRPr lang="he-IL"/>
          </a:p>
        </p:txBody>
      </p:sp>
    </p:spTree>
    <p:extLst>
      <p:ext uri="{BB962C8B-B14F-4D97-AF65-F5344CB8AC3E}">
        <p14:creationId xmlns:p14="http://schemas.microsoft.com/office/powerpoint/2010/main" val="10216082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jp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endParaRPr lang="he-IL"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34400" y="6324601"/>
            <a:ext cx="2844800" cy="365125"/>
          </a:xfrm>
        </p:spPr>
        <p:txBody>
          <a:bodyPr/>
          <a:lstStyle/>
          <a:p>
            <a:r>
              <a:rPr lang="en-US" dirty="0"/>
              <a:t>#</a:t>
            </a:r>
          </a:p>
        </p:txBody>
      </p:sp>
      <p:pic>
        <p:nvPicPr>
          <p:cNvPr id="17" name="Picture 16">
            <a:extLst>
              <a:ext uri="{FF2B5EF4-FFF2-40B4-BE49-F238E27FC236}">
                <a16:creationId xmlns:a16="http://schemas.microsoft.com/office/drawing/2014/main" id="{DB3DCBB1-FA70-49E1-8929-A86EE597193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71356" y="216000"/>
            <a:ext cx="2748540" cy="540000"/>
          </a:xfrm>
          <a:prstGeom prst="rect">
            <a:avLst/>
          </a:prstGeom>
        </p:spPr>
      </p:pic>
      <p:pic>
        <p:nvPicPr>
          <p:cNvPr id="20" name="Picture 19">
            <a:extLst>
              <a:ext uri="{FF2B5EF4-FFF2-40B4-BE49-F238E27FC236}">
                <a16:creationId xmlns:a16="http://schemas.microsoft.com/office/drawing/2014/main" id="{F7E7639E-9572-4ACA-AECB-DE9B3A594AD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0369798" y="144000"/>
            <a:ext cx="1517400" cy="684000"/>
          </a:xfrm>
          <a:prstGeom prst="rect">
            <a:avLst/>
          </a:prstGeom>
        </p:spPr>
      </p:pic>
      <p:pic>
        <p:nvPicPr>
          <p:cNvPr id="13" name="SIPL logo animation">
            <a:hlinkClick r:id="" action="ppaction://media"/>
            <a:extLst>
              <a:ext uri="{FF2B5EF4-FFF2-40B4-BE49-F238E27FC236}">
                <a16:creationId xmlns:a16="http://schemas.microsoft.com/office/drawing/2014/main" id="{A86D402D-7974-4761-9D90-E94A47171ADB}"/>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6"/>
          <a:stretch>
            <a:fillRect/>
          </a:stretch>
        </p:blipFill>
        <p:spPr>
          <a:xfrm>
            <a:off x="5105399" y="186654"/>
            <a:ext cx="1215997" cy="683999"/>
          </a:xfrm>
          <a:prstGeom prst="rect">
            <a:avLst/>
          </a:prstGeom>
        </p:spPr>
      </p:pic>
      <p:pic>
        <p:nvPicPr>
          <p:cNvPr id="14" name="SIPL logo animation">
            <a:hlinkClick r:id="" action="ppaction://media"/>
            <a:extLst>
              <a:ext uri="{FF2B5EF4-FFF2-40B4-BE49-F238E27FC236}">
                <a16:creationId xmlns:a16="http://schemas.microsoft.com/office/drawing/2014/main" id="{D1EF3F74-574E-48C7-8622-FE69F7EA5343}"/>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6"/>
          <a:stretch>
            <a:fillRect/>
          </a:stretch>
        </p:blipFill>
        <p:spPr>
          <a:xfrm>
            <a:off x="5130000" y="-50400"/>
            <a:ext cx="1727999" cy="972000"/>
          </a:xfrm>
          <a:prstGeom prst="rect">
            <a:avLst/>
          </a:prstGeom>
        </p:spPr>
      </p:pic>
      <p:pic>
        <p:nvPicPr>
          <p:cNvPr id="9" name="Picture 8">
            <a:extLst>
              <a:ext uri="{FF2B5EF4-FFF2-40B4-BE49-F238E27FC236}">
                <a16:creationId xmlns:a16="http://schemas.microsoft.com/office/drawing/2014/main" id="{6E260746-B5AB-4E34-887E-16049F668678}"/>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410200" y="25200"/>
            <a:ext cx="1171565" cy="781199"/>
          </a:xfrm>
          <a:prstGeom prst="rect">
            <a:avLst/>
          </a:prstGeom>
        </p:spPr>
      </p:pic>
    </p:spTree>
    <p:extLst>
      <p:ext uri="{BB962C8B-B14F-4D97-AF65-F5344CB8AC3E}">
        <p14:creationId xmlns:p14="http://schemas.microsoft.com/office/powerpoint/2010/main" val="135090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062" fill="hold"/>
                                        <p:tgtEl>
                                          <p:spTgt spid="14"/>
                                        </p:tgtEl>
                                      </p:cBhvr>
                                    </p:cmd>
                                  </p:childTnLst>
                                </p:cTn>
                              </p:par>
                            </p:childTnLst>
                          </p:cTn>
                        </p:par>
                        <p:par>
                          <p:cTn id="7" fill="hold">
                            <p:stCondLst>
                              <p:cond delay="7062"/>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10" fill="hold" display="0">
                  <p:stCondLst>
                    <p:cond delay="indefinite"/>
                  </p:stCondLst>
                </p:cTn>
                <p:tgtEl>
                  <p:spTgt spid="13"/>
                </p:tgtEl>
              </p:cMediaNode>
            </p:video>
            <p:video>
              <p:cMediaNode vol="80000" mute="1">
                <p:cTn id="11" fill="hold" display="0">
                  <p:stCondLst>
                    <p:cond delay="indefinite"/>
                  </p:stCondLst>
                </p:cTn>
                <p:tgtEl>
                  <p:spTgt spid="14"/>
                </p:tgtEl>
              </p:cMediaNode>
            </p:video>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rtl="0">
              <a:defRPr/>
            </a:lvl1pPr>
          </a:lstStyle>
          <a:p>
            <a:r>
              <a:rPr lang="en-US" dirty="0"/>
              <a:t>Click to edit Master title style</a:t>
            </a:r>
            <a:endParaRPr lang="he-IL" dirty="0"/>
          </a:p>
        </p:txBody>
      </p:sp>
      <p:sp>
        <p:nvSpPr>
          <p:cNvPr id="3" name="Content Placeholder 2"/>
          <p:cNvSpPr>
            <a:spLocks noGrp="1"/>
          </p:cNvSpPr>
          <p:nvPr>
            <p:ph idx="1"/>
          </p:nvPr>
        </p:nvSpPr>
        <p:spPr/>
        <p:txBody>
          <a:bodyPr/>
          <a:lstStyle>
            <a:lvl1pPr algn="l" rtl="0">
              <a:defRPr/>
            </a:lvl1pPr>
            <a:lvl2pPr algn="l" rtl="0">
              <a:defRPr/>
            </a:lvl2pPr>
            <a:lvl3pPr algn="l" rtl="0">
              <a:defRPr/>
            </a:lvl3pPr>
            <a:lvl4pPr algn="l" rtl="0">
              <a:defRPr/>
            </a:lvl4pPr>
            <a:lvl5pPr algn="l" rtl="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7" name="Slide Number Placeholder 6"/>
          <p:cNvSpPr>
            <a:spLocks noGrp="1"/>
          </p:cNvSpPr>
          <p:nvPr>
            <p:ph type="sldNum" sz="quarter" idx="12"/>
          </p:nvPr>
        </p:nvSpPr>
        <p:spPr>
          <a:xfrm>
            <a:off x="8737600" y="6400799"/>
            <a:ext cx="2844800" cy="365125"/>
          </a:xfrm>
        </p:spPr>
        <p:txBody>
          <a:bodyPr/>
          <a:lstStyle>
            <a:lvl1pPr algn="r">
              <a:defRPr/>
            </a:lvl1pPr>
          </a:lstStyle>
          <a:p>
            <a:fld id="{B01D9778-10B4-40FB-B4E4-44FA89A86639}" type="slidenum">
              <a:rPr lang="en-US" smtClean="0"/>
              <a:pPr/>
              <a:t>‹#›</a:t>
            </a:fld>
            <a:endParaRPr lang="en-US"/>
          </a:p>
        </p:txBody>
      </p:sp>
      <p:pic>
        <p:nvPicPr>
          <p:cNvPr id="9" name="Picture 8">
            <a:extLst>
              <a:ext uri="{FF2B5EF4-FFF2-40B4-BE49-F238E27FC236}">
                <a16:creationId xmlns:a16="http://schemas.microsoft.com/office/drawing/2014/main" id="{94A9CF0C-7923-49E1-94E1-D5F56375E2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00" y="92075"/>
            <a:ext cx="1171565" cy="781200"/>
          </a:xfrm>
          <a:prstGeom prst="rect">
            <a:avLst/>
          </a:prstGeom>
        </p:spPr>
      </p:pic>
    </p:spTree>
    <p:extLst>
      <p:ext uri="{BB962C8B-B14F-4D97-AF65-F5344CB8AC3E}">
        <p14:creationId xmlns:p14="http://schemas.microsoft.com/office/powerpoint/2010/main" val="25853523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a:t>Click to edit Master title style</a:t>
            </a:r>
            <a:endParaRPr lang="he-IL"/>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A982F35-29BF-4127-A4F3-CE8B20D358F7}" type="datetime1">
              <a:rPr lang="en-US" smtClean="0"/>
              <a:t>8/4/2021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01D9778-10B4-40FB-B4E4-44FA89A86639}" type="slidenum">
              <a:rPr lang="en-US" smtClean="0"/>
              <a:pPr/>
              <a:t>‹#›</a:t>
            </a:fld>
            <a:endParaRPr lang="en-US"/>
          </a:p>
        </p:txBody>
      </p:sp>
    </p:spTree>
    <p:extLst>
      <p:ext uri="{BB962C8B-B14F-4D97-AF65-F5344CB8AC3E}">
        <p14:creationId xmlns:p14="http://schemas.microsoft.com/office/powerpoint/2010/main" val="3324612268"/>
      </p:ext>
    </p:extLst>
  </p:cSld>
  <p:clrMap bg1="lt1" tx1="dk1" bg2="lt2" tx2="dk2" accent1="accent1" accent2="accent2" accent3="accent3" accent4="accent4" accent5="accent5" accent6="accent6" hlink="hlink" folHlink="folHlink"/>
  <p:sldLayoutIdLst>
    <p:sldLayoutId id="2147483709" r:id="rId1"/>
    <p:sldLayoutId id="2147483710" r:id="rId2"/>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685801"/>
            <a:ext cx="7543800" cy="2365375"/>
          </a:xfrm>
        </p:spPr>
        <p:txBody>
          <a:bodyPr>
            <a:normAutofit/>
          </a:bodyPr>
          <a:lstStyle/>
          <a:p>
            <a:pPr rtl="0"/>
            <a:r>
              <a:rPr lang="en-US" sz="2400" dirty="0">
                <a:solidFill>
                  <a:srgbClr val="002060"/>
                </a:solidFill>
              </a:rPr>
              <a:t>Midterm/Final Presentation</a:t>
            </a:r>
            <a:br>
              <a:rPr lang="en-US" sz="2400" dirty="0">
                <a:solidFill>
                  <a:srgbClr val="002060"/>
                </a:solidFill>
              </a:rPr>
            </a:br>
            <a:br>
              <a:rPr lang="en-US" sz="2000" dirty="0">
                <a:solidFill>
                  <a:srgbClr val="002060"/>
                </a:solidFill>
              </a:rPr>
            </a:br>
            <a:r>
              <a:rPr lang="en-US" dirty="0">
                <a:solidFill>
                  <a:srgbClr val="002060"/>
                </a:solidFill>
              </a:rPr>
              <a:t>Project Name</a:t>
            </a:r>
          </a:p>
        </p:txBody>
      </p:sp>
      <p:sp>
        <p:nvSpPr>
          <p:cNvPr id="3" name="Subtitle 2"/>
          <p:cNvSpPr>
            <a:spLocks noGrp="1"/>
          </p:cNvSpPr>
          <p:nvPr>
            <p:ph type="subTitle" idx="1"/>
          </p:nvPr>
        </p:nvSpPr>
        <p:spPr>
          <a:xfrm>
            <a:off x="1905000" y="3124200"/>
            <a:ext cx="7385228" cy="3505200"/>
          </a:xfrm>
        </p:spPr>
        <p:txBody>
          <a:bodyPr>
            <a:noAutofit/>
          </a:bodyPr>
          <a:lstStyle/>
          <a:p>
            <a:pPr algn="l" rtl="0"/>
            <a:r>
              <a:rPr lang="en-US" sz="2400" b="1" dirty="0">
                <a:solidFill>
                  <a:srgbClr val="002060"/>
                </a:solidFill>
              </a:rPr>
              <a:t>Students:</a:t>
            </a:r>
            <a:r>
              <a:rPr lang="en-US" sz="2400" dirty="0">
                <a:solidFill>
                  <a:srgbClr val="002060"/>
                </a:solidFill>
              </a:rPr>
              <a:t> [Name1], [Name2]</a:t>
            </a:r>
          </a:p>
          <a:p>
            <a:pPr algn="l" rtl="0"/>
            <a:r>
              <a:rPr lang="en-US" sz="2400" b="1" dirty="0">
                <a:solidFill>
                  <a:srgbClr val="002060"/>
                </a:solidFill>
              </a:rPr>
              <a:t>Supervisor: </a:t>
            </a:r>
            <a:r>
              <a:rPr lang="en-US" sz="2400" dirty="0">
                <a:solidFill>
                  <a:srgbClr val="002060"/>
                </a:solidFill>
              </a:rPr>
              <a:t>[Supervisor Name]</a:t>
            </a:r>
          </a:p>
          <a:p>
            <a:pPr algn="l" rtl="0"/>
            <a:endParaRPr lang="he-IL" sz="1800" dirty="0"/>
          </a:p>
          <a:p>
            <a:pPr algn="l" rtl="0"/>
            <a:r>
              <a:rPr lang="en-US" sz="2000" b="1" dirty="0">
                <a:solidFill>
                  <a:srgbClr val="002060"/>
                </a:solidFill>
                <a:cs typeface="+mj-cs"/>
              </a:rPr>
              <a:t>Semester:  </a:t>
            </a:r>
            <a:r>
              <a:rPr lang="en-US" sz="2000" dirty="0">
                <a:solidFill>
                  <a:srgbClr val="002060"/>
                </a:solidFill>
                <a:cs typeface="+mj-cs"/>
              </a:rPr>
              <a:t>Winter/Spring,  Year</a:t>
            </a:r>
          </a:p>
          <a:p>
            <a:pPr algn="l" rtl="0"/>
            <a:r>
              <a:rPr lang="en-US" sz="2000" b="1" dirty="0">
                <a:solidFill>
                  <a:srgbClr val="002060"/>
                </a:solidFill>
                <a:cs typeface="+mj-cs"/>
              </a:rPr>
              <a:t>Date:   </a:t>
            </a:r>
            <a:r>
              <a:rPr lang="en-US" sz="2000" dirty="0">
                <a:solidFill>
                  <a:srgbClr val="002060"/>
                </a:solidFill>
                <a:cs typeface="+mj-cs"/>
              </a:rPr>
              <a:t>[</a:t>
            </a:r>
            <a:r>
              <a:rPr lang="en-US" sz="2000" dirty="0" err="1">
                <a:solidFill>
                  <a:srgbClr val="002060"/>
                </a:solidFill>
                <a:cs typeface="+mj-cs"/>
              </a:rPr>
              <a:t>dd</a:t>
            </a:r>
            <a:r>
              <a:rPr lang="en-US" sz="2000" dirty="0">
                <a:solidFill>
                  <a:srgbClr val="002060"/>
                </a:solidFill>
                <a:cs typeface="+mj-cs"/>
              </a:rPr>
              <a:t>/mm/</a:t>
            </a:r>
            <a:r>
              <a:rPr lang="en-US" sz="2000" dirty="0" err="1">
                <a:solidFill>
                  <a:srgbClr val="002060"/>
                </a:solidFill>
                <a:cs typeface="+mj-cs"/>
              </a:rPr>
              <a:t>yy</a:t>
            </a:r>
            <a:r>
              <a:rPr lang="en-US" sz="2000" dirty="0">
                <a:solidFill>
                  <a:srgbClr val="002060"/>
                </a:solidFill>
                <a:cs typeface="+mj-cs"/>
              </a:rPr>
              <a:t>] </a:t>
            </a:r>
            <a:endParaRPr lang="he-IL" sz="2000" dirty="0">
              <a:solidFill>
                <a:srgbClr val="002060"/>
              </a:solidFill>
              <a:cs typeface="+mj-cs"/>
            </a:endParaRPr>
          </a:p>
          <a:p>
            <a:pPr algn="l" rtl="0"/>
            <a:endParaRPr lang="en-US" sz="1200" dirty="0">
              <a:solidFill>
                <a:srgbClr val="002060"/>
              </a:solidFill>
            </a:endParaRPr>
          </a:p>
          <a:p>
            <a:pPr algn="l" rtl="0"/>
            <a:endParaRPr lang="en-US" sz="2400" dirty="0">
              <a:solidFill>
                <a:srgbClr val="002060"/>
              </a:solidFill>
            </a:endParaRPr>
          </a:p>
          <a:p>
            <a:pPr algn="l" rtl="0"/>
            <a:r>
              <a:rPr lang="en-US" sz="2400" b="1" dirty="0">
                <a:solidFill>
                  <a:srgbClr val="002060"/>
                </a:solidFill>
              </a:rPr>
              <a:t>In collaboration with: </a:t>
            </a:r>
            <a:r>
              <a:rPr lang="en-US" sz="2400" dirty="0">
                <a:solidFill>
                  <a:srgbClr val="002060"/>
                </a:solidFill>
              </a:rPr>
              <a:t>[company name/logo]</a:t>
            </a:r>
            <a:endParaRPr lang="en-US" sz="2400" dirty="0"/>
          </a:p>
          <a:p>
            <a:pPr algn="l" rtl="0"/>
            <a:endParaRPr lang="en-US" sz="2400" dirty="0"/>
          </a:p>
          <a:p>
            <a:pPr algn="l" rtl="0"/>
            <a:endParaRPr lang="he-IL" sz="2400" dirty="0"/>
          </a:p>
          <a:p>
            <a:pPr algn="l" rtl="0"/>
            <a:endParaRPr lang="en-US" sz="2400" dirty="0"/>
          </a:p>
          <a:p>
            <a:pPr algn="l" rtl="0"/>
            <a:endParaRPr lang="en-US" sz="2400" dirty="0"/>
          </a:p>
          <a:p>
            <a:pPr algn="l" rtl="0"/>
            <a:endParaRPr lang="en-US" sz="2400" dirty="0"/>
          </a:p>
          <a:p>
            <a:pPr algn="l" rtl="0"/>
            <a:endParaRPr lang="en-US" sz="2400" dirty="0"/>
          </a:p>
        </p:txBody>
      </p:sp>
      <p:pic>
        <p:nvPicPr>
          <p:cNvPr id="6" name="Graphic 5" descr="Image">
            <a:extLst>
              <a:ext uri="{FF2B5EF4-FFF2-40B4-BE49-F238E27FC236}">
                <a16:creationId xmlns:a16="http://schemas.microsoft.com/office/drawing/2014/main" id="{A319E62C-CA11-4457-8579-C853252E29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18728" y="2777493"/>
            <a:ext cx="2057400" cy="2057400"/>
          </a:xfrm>
          <a:prstGeom prst="rect">
            <a:avLst/>
          </a:prstGeom>
        </p:spPr>
      </p:pic>
      <p:sp>
        <p:nvSpPr>
          <p:cNvPr id="7" name="Content Placeholder 2">
            <a:extLst>
              <a:ext uri="{FF2B5EF4-FFF2-40B4-BE49-F238E27FC236}">
                <a16:creationId xmlns:a16="http://schemas.microsoft.com/office/drawing/2014/main" id="{392FC8B8-9D36-4BA5-8645-0224F81CDC87}"/>
              </a:ext>
            </a:extLst>
          </p:cNvPr>
          <p:cNvSpPr txBox="1">
            <a:spLocks/>
          </p:cNvSpPr>
          <p:nvPr/>
        </p:nvSpPr>
        <p:spPr>
          <a:xfrm>
            <a:off x="8705281" y="4613648"/>
            <a:ext cx="2057400" cy="407937"/>
          </a:xfrm>
          <a:prstGeom prst="rect">
            <a:avLst/>
          </a:prstGeom>
        </p:spPr>
        <p:txBody>
          <a:bodyPr vert="horz" lIns="91440" tIns="45720" rIns="91440" bIns="45720" rtlCol="1">
            <a:normAutofit/>
          </a:bodyPr>
          <a:lstStyle>
            <a:lvl1pPr marL="0" indent="0" algn="ctr" defTabSz="914400" rtl="1"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000" dirty="0">
                <a:solidFill>
                  <a:srgbClr val="002060"/>
                </a:solidFill>
              </a:rPr>
              <a:t>optional picture</a:t>
            </a:r>
          </a:p>
          <a:p>
            <a:pPr marL="857250" lvl="1" indent="-457200"/>
            <a:endParaRPr lang="he-IL" sz="1800" dirty="0">
              <a:solidFill>
                <a:srgbClr val="002060"/>
              </a:solidFill>
            </a:endParaRPr>
          </a:p>
        </p:txBody>
      </p:sp>
    </p:spTree>
    <p:extLst>
      <p:ext uri="{BB962C8B-B14F-4D97-AF65-F5344CB8AC3E}">
        <p14:creationId xmlns:p14="http://schemas.microsoft.com/office/powerpoint/2010/main" val="2685076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Future Work</a:t>
            </a:r>
            <a:endParaRPr lang="he-IL" dirty="0">
              <a:solidFill>
                <a:srgbClr val="002060"/>
              </a:solidFill>
            </a:endParaRPr>
          </a:p>
        </p:txBody>
      </p:sp>
      <p:sp>
        <p:nvSpPr>
          <p:cNvPr id="3" name="Content Placeholder 2"/>
          <p:cNvSpPr>
            <a:spLocks noGrp="1"/>
          </p:cNvSpPr>
          <p:nvPr>
            <p:ph idx="1"/>
          </p:nvPr>
        </p:nvSpPr>
        <p:spPr/>
        <p:txBody>
          <a:bodyPr/>
          <a:lstStyle/>
          <a:p>
            <a:r>
              <a:rPr lang="en-US" dirty="0">
                <a:solidFill>
                  <a:srgbClr val="002060"/>
                </a:solidFill>
              </a:rPr>
              <a:t>Suggested direction to continue your work</a:t>
            </a:r>
          </a:p>
        </p:txBody>
      </p:sp>
      <p:sp>
        <p:nvSpPr>
          <p:cNvPr id="5" name="Slide Number Placeholder 4"/>
          <p:cNvSpPr>
            <a:spLocks noGrp="1"/>
          </p:cNvSpPr>
          <p:nvPr>
            <p:ph type="sldNum" sz="quarter" idx="12"/>
          </p:nvPr>
        </p:nvSpPr>
        <p:spPr/>
        <p:txBody>
          <a:bodyPr/>
          <a:lstStyle/>
          <a:p>
            <a:fld id="{B01D9778-10B4-40FB-B4E4-44FA89A86639}" type="slidenum">
              <a:rPr lang="en-US" smtClean="0"/>
              <a:pPr/>
              <a:t>10</a:t>
            </a:fld>
            <a:endParaRPr lang="en-US"/>
          </a:p>
        </p:txBody>
      </p:sp>
    </p:spTree>
    <p:extLst>
      <p:ext uri="{BB962C8B-B14F-4D97-AF65-F5344CB8AC3E}">
        <p14:creationId xmlns:p14="http://schemas.microsoft.com/office/powerpoint/2010/main" val="194558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2615" y="228600"/>
            <a:ext cx="8229600" cy="1143000"/>
          </a:xfrm>
        </p:spPr>
        <p:txBody>
          <a:bodyPr/>
          <a:lstStyle/>
          <a:p>
            <a:r>
              <a:rPr lang="en-US" dirty="0">
                <a:solidFill>
                  <a:srgbClr val="002060"/>
                </a:solidFill>
              </a:rPr>
              <a:t>References</a:t>
            </a:r>
            <a:endParaRPr lang="he-IL" dirty="0">
              <a:solidFill>
                <a:srgbClr val="002060"/>
              </a:solidFill>
            </a:endParaRPr>
          </a:p>
        </p:txBody>
      </p:sp>
      <p:sp>
        <p:nvSpPr>
          <p:cNvPr id="3" name="Content Placeholder 2"/>
          <p:cNvSpPr>
            <a:spLocks noGrp="1"/>
          </p:cNvSpPr>
          <p:nvPr>
            <p:ph idx="1"/>
          </p:nvPr>
        </p:nvSpPr>
        <p:spPr/>
        <p:txBody>
          <a:bodyPr>
            <a:normAutofit/>
          </a:bodyPr>
          <a:lstStyle/>
          <a:p>
            <a:r>
              <a:rPr lang="en-US" dirty="0">
                <a:solidFill>
                  <a:srgbClr val="002060"/>
                </a:solidFill>
              </a:rPr>
              <a:t>Only the most important references should be mentioned here, in IEEE format</a:t>
            </a:r>
          </a:p>
          <a:p>
            <a:r>
              <a:rPr lang="en-US" dirty="0">
                <a:solidFill>
                  <a:srgbClr val="002060"/>
                </a:solidFill>
              </a:rPr>
              <a:t>Here are some examples:</a:t>
            </a:r>
          </a:p>
          <a:p>
            <a:endParaRPr lang="en-US" dirty="0">
              <a:solidFill>
                <a:srgbClr val="002060"/>
              </a:solidFill>
            </a:endParaRPr>
          </a:p>
          <a:p>
            <a:pPr marL="457200" indent="-457200">
              <a:buFont typeface="+mj-lt"/>
              <a:buAutoNum type="arabicPeriod"/>
            </a:pPr>
            <a:r>
              <a:rPr lang="en-US" sz="2200" dirty="0">
                <a:solidFill>
                  <a:srgbClr val="002060"/>
                </a:solidFill>
              </a:rPr>
              <a:t>Yariv Ephraim and David Malah. "Speech enhancement using a minimum-mean square error short-time spectral amplitude estimator." IEEE Transactions on Acoustics, Speech, and Signal Processing 32.6 (1984): 1109-1121.</a:t>
            </a:r>
            <a:endParaRPr lang="he-IL" sz="2200" dirty="0">
              <a:solidFill>
                <a:srgbClr val="002060"/>
              </a:solidFill>
            </a:endParaRPr>
          </a:p>
          <a:p>
            <a:pPr marL="457200" indent="-457200">
              <a:buFont typeface="+mj-lt"/>
              <a:buAutoNum type="arabicPeriod"/>
            </a:pPr>
            <a:r>
              <a:rPr lang="en-US" sz="2200" dirty="0">
                <a:solidFill>
                  <a:srgbClr val="002060"/>
                </a:solidFill>
              </a:rPr>
              <a:t>Oded Schlesinger, et al. "Blood Pressure Estimation from PPG Signals Using Convolutional Neural Networks and Siamese Network." IEEE International Conference on Acoustics, Speech and Signal Processing (ICASSP), </a:t>
            </a:r>
            <a:r>
              <a:rPr lang="en-US" sz="2200">
                <a:solidFill>
                  <a:srgbClr val="002060"/>
                </a:solidFill>
              </a:rPr>
              <a:t>2020.</a:t>
            </a:r>
            <a:endParaRPr lang="en-US" sz="2200" dirty="0">
              <a:solidFill>
                <a:srgbClr val="002060"/>
              </a:solidFill>
            </a:endParaRPr>
          </a:p>
        </p:txBody>
      </p:sp>
      <p:sp>
        <p:nvSpPr>
          <p:cNvPr id="5" name="Slide Number Placeholder 4"/>
          <p:cNvSpPr>
            <a:spLocks noGrp="1"/>
          </p:cNvSpPr>
          <p:nvPr>
            <p:ph type="sldNum" sz="quarter" idx="12"/>
          </p:nvPr>
        </p:nvSpPr>
        <p:spPr/>
        <p:txBody>
          <a:bodyPr/>
          <a:lstStyle/>
          <a:p>
            <a:fld id="{B01D9778-10B4-40FB-B4E4-44FA89A86639}" type="slidenum">
              <a:rPr lang="en-US" smtClean="0"/>
              <a:pPr/>
              <a:t>11</a:t>
            </a:fld>
            <a:endParaRPr lang="en-US" dirty="0"/>
          </a:p>
        </p:txBody>
      </p:sp>
    </p:spTree>
    <p:extLst>
      <p:ext uri="{BB962C8B-B14F-4D97-AF65-F5344CB8AC3E}">
        <p14:creationId xmlns:p14="http://schemas.microsoft.com/office/powerpoint/2010/main" val="662023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Assumptions</a:t>
            </a:r>
            <a:endParaRPr lang="he-IL" dirty="0">
              <a:solidFill>
                <a:srgbClr val="002060"/>
              </a:solidFill>
            </a:endParaRPr>
          </a:p>
        </p:txBody>
      </p:sp>
      <p:sp>
        <p:nvSpPr>
          <p:cNvPr id="3" name="Content Placeholder 2"/>
          <p:cNvSpPr>
            <a:spLocks noGrp="1"/>
          </p:cNvSpPr>
          <p:nvPr>
            <p:ph idx="1"/>
          </p:nvPr>
        </p:nvSpPr>
        <p:spPr/>
        <p:txBody>
          <a:bodyPr>
            <a:normAutofit lnSpcReduction="10000"/>
          </a:bodyPr>
          <a:lstStyle/>
          <a:p>
            <a:r>
              <a:rPr lang="en-US" dirty="0">
                <a:solidFill>
                  <a:srgbClr val="002060"/>
                </a:solidFill>
              </a:rPr>
              <a:t>You </a:t>
            </a:r>
            <a:r>
              <a:rPr lang="en-US" b="1" dirty="0">
                <a:solidFill>
                  <a:srgbClr val="002060"/>
                </a:solidFill>
              </a:rPr>
              <a:t>cannot</a:t>
            </a:r>
            <a:r>
              <a:rPr lang="en-US" dirty="0">
                <a:solidFill>
                  <a:srgbClr val="002060"/>
                </a:solidFill>
              </a:rPr>
              <a:t> assume that your audience</a:t>
            </a:r>
          </a:p>
          <a:p>
            <a:pPr lvl="1"/>
            <a:r>
              <a:rPr lang="en-US" dirty="0">
                <a:solidFill>
                  <a:srgbClr val="002060"/>
                </a:solidFill>
              </a:rPr>
              <a:t>is aware of your project</a:t>
            </a:r>
          </a:p>
          <a:p>
            <a:pPr lvl="1"/>
            <a:r>
              <a:rPr lang="en-US" dirty="0">
                <a:solidFill>
                  <a:srgbClr val="002060"/>
                </a:solidFill>
              </a:rPr>
              <a:t>remembers your specification form or midterm presentation</a:t>
            </a:r>
          </a:p>
          <a:p>
            <a:pPr lvl="1"/>
            <a:r>
              <a:rPr lang="en-US" dirty="0">
                <a:solidFill>
                  <a:srgbClr val="002060"/>
                </a:solidFill>
              </a:rPr>
              <a:t>knows all the relevant theory</a:t>
            </a:r>
          </a:p>
          <a:p>
            <a:r>
              <a:rPr lang="en-US" dirty="0">
                <a:solidFill>
                  <a:srgbClr val="002060"/>
                </a:solidFill>
              </a:rPr>
              <a:t>You </a:t>
            </a:r>
            <a:r>
              <a:rPr lang="en-US" b="1" dirty="0">
                <a:solidFill>
                  <a:srgbClr val="002060"/>
                </a:solidFill>
              </a:rPr>
              <a:t>can</a:t>
            </a:r>
            <a:r>
              <a:rPr lang="en-US" dirty="0">
                <a:solidFill>
                  <a:srgbClr val="002060"/>
                </a:solidFill>
              </a:rPr>
              <a:t> assume that your audience has a general knowledge of signal processing</a:t>
            </a:r>
          </a:p>
          <a:p>
            <a:pPr lvl="1"/>
            <a:r>
              <a:rPr lang="en-US" dirty="0">
                <a:solidFill>
                  <a:srgbClr val="002060"/>
                </a:solidFill>
              </a:rPr>
              <a:t>E.g., no need to explain what a filter is or what deep learning is</a:t>
            </a:r>
          </a:p>
          <a:p>
            <a:pPr lvl="1"/>
            <a:r>
              <a:rPr lang="en-US" dirty="0">
                <a:solidFill>
                  <a:srgbClr val="002060"/>
                </a:solidFill>
              </a:rPr>
              <a:t>Emphasize aspects that are unique to your project rather than general concepts</a:t>
            </a:r>
          </a:p>
        </p:txBody>
      </p:sp>
      <p:sp>
        <p:nvSpPr>
          <p:cNvPr id="5" name="Slide Number Placeholder 4"/>
          <p:cNvSpPr>
            <a:spLocks noGrp="1"/>
          </p:cNvSpPr>
          <p:nvPr>
            <p:ph type="sldNum" sz="quarter" idx="12"/>
          </p:nvPr>
        </p:nvSpPr>
        <p:spPr/>
        <p:txBody>
          <a:bodyPr/>
          <a:lstStyle/>
          <a:p>
            <a:fld id="{B01D9778-10B4-40FB-B4E4-44FA89A86639}" type="slidenum">
              <a:rPr lang="en-US" smtClean="0"/>
              <a:pPr/>
              <a:t>12</a:t>
            </a:fld>
            <a:endParaRPr lang="en-US"/>
          </a:p>
        </p:txBody>
      </p:sp>
    </p:spTree>
    <p:extLst>
      <p:ext uri="{BB962C8B-B14F-4D97-AF65-F5344CB8AC3E}">
        <p14:creationId xmlns:p14="http://schemas.microsoft.com/office/powerpoint/2010/main" val="3682363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Giving Your Talk</a:t>
            </a:r>
            <a:endParaRPr lang="he-IL" dirty="0">
              <a:solidFill>
                <a:srgbClr val="002060"/>
              </a:solidFill>
            </a:endParaRPr>
          </a:p>
        </p:txBody>
      </p:sp>
      <p:sp>
        <p:nvSpPr>
          <p:cNvPr id="3" name="Content Placeholder 2"/>
          <p:cNvSpPr>
            <a:spLocks noGrp="1"/>
          </p:cNvSpPr>
          <p:nvPr>
            <p:ph idx="1"/>
          </p:nvPr>
        </p:nvSpPr>
        <p:spPr>
          <a:xfrm>
            <a:off x="609600" y="1600200"/>
            <a:ext cx="10972800" cy="4983161"/>
          </a:xfrm>
        </p:spPr>
        <p:txBody>
          <a:bodyPr>
            <a:normAutofit lnSpcReduction="10000"/>
          </a:bodyPr>
          <a:lstStyle/>
          <a:p>
            <a:r>
              <a:rPr lang="en-US" dirty="0">
                <a:solidFill>
                  <a:srgbClr val="002060"/>
                </a:solidFill>
              </a:rPr>
              <a:t>Show enthusiasm</a:t>
            </a:r>
          </a:p>
          <a:p>
            <a:pPr lvl="1"/>
            <a:r>
              <a:rPr lang="en-US" dirty="0">
                <a:solidFill>
                  <a:srgbClr val="002060"/>
                </a:solidFill>
              </a:rPr>
              <a:t>If you do not seem excited about your project, why should the audience be?</a:t>
            </a:r>
          </a:p>
          <a:p>
            <a:r>
              <a:rPr lang="en-US" dirty="0">
                <a:solidFill>
                  <a:srgbClr val="002060"/>
                </a:solidFill>
              </a:rPr>
              <a:t>Make sure that the presentation takes the required amount of time</a:t>
            </a:r>
          </a:p>
          <a:p>
            <a:pPr lvl="1"/>
            <a:r>
              <a:rPr lang="en-US" dirty="0">
                <a:solidFill>
                  <a:srgbClr val="002060"/>
                </a:solidFill>
              </a:rPr>
              <a:t>About 25 minutes for a midterm presentation</a:t>
            </a:r>
          </a:p>
          <a:p>
            <a:pPr lvl="1"/>
            <a:r>
              <a:rPr lang="en-US" dirty="0">
                <a:solidFill>
                  <a:srgbClr val="002060"/>
                </a:solidFill>
              </a:rPr>
              <a:t>About 40 minutes for a final presentation</a:t>
            </a:r>
          </a:p>
          <a:p>
            <a:r>
              <a:rPr lang="en-US" dirty="0">
                <a:solidFill>
                  <a:srgbClr val="002060"/>
                </a:solidFill>
              </a:rPr>
              <a:t>Practice</a:t>
            </a:r>
          </a:p>
          <a:p>
            <a:r>
              <a:rPr lang="en-US" dirty="0">
                <a:solidFill>
                  <a:srgbClr val="002060"/>
                </a:solidFill>
              </a:rPr>
              <a:t>Know the material</a:t>
            </a:r>
          </a:p>
          <a:p>
            <a:pPr lvl="1"/>
            <a:r>
              <a:rPr lang="en-US" dirty="0">
                <a:solidFill>
                  <a:srgbClr val="002060"/>
                </a:solidFill>
              </a:rPr>
              <a:t>Prepare for questions</a:t>
            </a:r>
          </a:p>
        </p:txBody>
      </p:sp>
      <p:sp>
        <p:nvSpPr>
          <p:cNvPr id="5" name="Slide Number Placeholder 4"/>
          <p:cNvSpPr>
            <a:spLocks noGrp="1"/>
          </p:cNvSpPr>
          <p:nvPr>
            <p:ph type="sldNum" sz="quarter" idx="12"/>
          </p:nvPr>
        </p:nvSpPr>
        <p:spPr/>
        <p:txBody>
          <a:bodyPr/>
          <a:lstStyle/>
          <a:p>
            <a:fld id="{B01D9778-10B4-40FB-B4E4-44FA89A86639}" type="slidenum">
              <a:rPr lang="en-US" smtClean="0"/>
              <a:pPr/>
              <a:t>13</a:t>
            </a:fld>
            <a:endParaRPr lang="en-US"/>
          </a:p>
        </p:txBody>
      </p:sp>
    </p:spTree>
    <p:extLst>
      <p:ext uri="{BB962C8B-B14F-4D97-AF65-F5344CB8AC3E}">
        <p14:creationId xmlns:p14="http://schemas.microsoft.com/office/powerpoint/2010/main" val="1583313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Giving Your Talk - Technicalities</a:t>
            </a:r>
            <a:endParaRPr lang="he-IL" dirty="0">
              <a:solidFill>
                <a:srgbClr val="002060"/>
              </a:solidFill>
            </a:endParaRPr>
          </a:p>
        </p:txBody>
      </p:sp>
      <p:sp>
        <p:nvSpPr>
          <p:cNvPr id="3" name="Content Placeholder 2"/>
          <p:cNvSpPr>
            <a:spLocks noGrp="1"/>
          </p:cNvSpPr>
          <p:nvPr>
            <p:ph idx="1"/>
          </p:nvPr>
        </p:nvSpPr>
        <p:spPr/>
        <p:txBody>
          <a:bodyPr>
            <a:normAutofit/>
          </a:bodyPr>
          <a:lstStyle/>
          <a:p>
            <a:r>
              <a:rPr lang="en-US" dirty="0">
                <a:solidFill>
                  <a:srgbClr val="002060"/>
                </a:solidFill>
              </a:rPr>
              <a:t>Face the audience, not the screen</a:t>
            </a:r>
          </a:p>
          <a:p>
            <a:r>
              <a:rPr lang="en-US" dirty="0">
                <a:solidFill>
                  <a:srgbClr val="002060"/>
                </a:solidFill>
              </a:rPr>
              <a:t>Point at the screen, not at your laptop</a:t>
            </a:r>
          </a:p>
          <a:p>
            <a:pPr lvl="1"/>
            <a:r>
              <a:rPr lang="en-US" dirty="0">
                <a:solidFill>
                  <a:srgbClr val="002060"/>
                </a:solidFill>
              </a:rPr>
              <a:t>With a laser pointer or a PowerPoint virtual laser pointer and not with your hand</a:t>
            </a:r>
          </a:p>
          <a:p>
            <a:r>
              <a:rPr lang="en-US" dirty="0">
                <a:solidFill>
                  <a:srgbClr val="002060"/>
                </a:solidFill>
              </a:rPr>
              <a:t>Make eye contact</a:t>
            </a:r>
          </a:p>
          <a:p>
            <a:r>
              <a:rPr lang="en-US" dirty="0">
                <a:solidFill>
                  <a:srgbClr val="002060"/>
                </a:solidFill>
              </a:rPr>
              <a:t>Use your voice and body language effectively</a:t>
            </a:r>
          </a:p>
          <a:p>
            <a:pPr lvl="1"/>
            <a:r>
              <a:rPr lang="en-US" dirty="0">
                <a:solidFill>
                  <a:srgbClr val="002060"/>
                </a:solidFill>
              </a:rPr>
              <a:t>Voice: louder/softer, higher/lower, faster/slower, pauses and repeats</a:t>
            </a:r>
          </a:p>
          <a:p>
            <a:pPr lvl="1"/>
            <a:r>
              <a:rPr lang="en-US" dirty="0">
                <a:solidFill>
                  <a:srgbClr val="002060"/>
                </a:solidFill>
              </a:rPr>
              <a:t>Body language: can convey emphasis </a:t>
            </a:r>
            <a:r>
              <a:rPr lang="en-US">
                <a:solidFill>
                  <a:srgbClr val="002060"/>
                </a:solidFill>
              </a:rPr>
              <a:t>and excitement</a:t>
            </a:r>
            <a:endParaRPr lang="en-US" dirty="0">
              <a:solidFill>
                <a:srgbClr val="002060"/>
              </a:solidFill>
            </a:endParaRPr>
          </a:p>
          <a:p>
            <a:endParaRPr lang="en-US" dirty="0">
              <a:solidFill>
                <a:srgbClr val="002060"/>
              </a:solidFill>
            </a:endParaRPr>
          </a:p>
        </p:txBody>
      </p:sp>
      <p:sp>
        <p:nvSpPr>
          <p:cNvPr id="5" name="Slide Number Placeholder 4"/>
          <p:cNvSpPr>
            <a:spLocks noGrp="1"/>
          </p:cNvSpPr>
          <p:nvPr>
            <p:ph type="sldNum" sz="quarter" idx="12"/>
          </p:nvPr>
        </p:nvSpPr>
        <p:spPr/>
        <p:txBody>
          <a:bodyPr/>
          <a:lstStyle/>
          <a:p>
            <a:fld id="{B01D9778-10B4-40FB-B4E4-44FA89A86639}" type="slidenum">
              <a:rPr lang="en-US" smtClean="0"/>
              <a:pPr/>
              <a:t>14</a:t>
            </a:fld>
            <a:endParaRPr lang="en-US"/>
          </a:p>
        </p:txBody>
      </p:sp>
    </p:spTree>
    <p:extLst>
      <p:ext uri="{BB962C8B-B14F-4D97-AF65-F5344CB8AC3E}">
        <p14:creationId xmlns:p14="http://schemas.microsoft.com/office/powerpoint/2010/main" val="3064110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Presenting Information</a:t>
            </a:r>
            <a:endParaRPr lang="he-IL" dirty="0">
              <a:solidFill>
                <a:srgbClr val="002060"/>
              </a:solidFill>
            </a:endParaRPr>
          </a:p>
        </p:txBody>
      </p:sp>
      <p:sp>
        <p:nvSpPr>
          <p:cNvPr id="3" name="Content Placeholder 2"/>
          <p:cNvSpPr>
            <a:spLocks noGrp="1"/>
          </p:cNvSpPr>
          <p:nvPr>
            <p:ph idx="1"/>
          </p:nvPr>
        </p:nvSpPr>
        <p:spPr>
          <a:xfrm>
            <a:off x="609600" y="1600200"/>
            <a:ext cx="10972800" cy="4525200"/>
          </a:xfrm>
        </p:spPr>
        <p:txBody>
          <a:bodyPr>
            <a:normAutofit/>
          </a:bodyPr>
          <a:lstStyle/>
          <a:p>
            <a:r>
              <a:rPr lang="en-US" dirty="0">
                <a:solidFill>
                  <a:srgbClr val="002060"/>
                </a:solidFill>
              </a:rPr>
              <a:t>Don’t include details that you do not intend to describe</a:t>
            </a:r>
          </a:p>
          <a:p>
            <a:r>
              <a:rPr lang="en-US" dirty="0">
                <a:solidFill>
                  <a:srgbClr val="002060"/>
                </a:solidFill>
              </a:rPr>
              <a:t>Describe everything that is included in the slides</a:t>
            </a:r>
          </a:p>
          <a:p>
            <a:pPr lvl="1"/>
            <a:r>
              <a:rPr lang="en-US" dirty="0">
                <a:solidFill>
                  <a:srgbClr val="002060"/>
                </a:solidFill>
              </a:rPr>
              <a:t>Define unknown terms before using them</a:t>
            </a:r>
          </a:p>
          <a:p>
            <a:pPr lvl="1"/>
            <a:r>
              <a:rPr lang="en-US" dirty="0">
                <a:solidFill>
                  <a:srgbClr val="002060"/>
                </a:solidFill>
              </a:rPr>
              <a:t>Specify the axes and units of graphs</a:t>
            </a:r>
            <a:endParaRPr lang="he-IL"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p:txBody>
      </p:sp>
      <p:sp>
        <p:nvSpPr>
          <p:cNvPr id="5" name="Slide Number Placeholder 4"/>
          <p:cNvSpPr>
            <a:spLocks noGrp="1"/>
          </p:cNvSpPr>
          <p:nvPr>
            <p:ph type="sldNum" sz="quarter" idx="12"/>
          </p:nvPr>
        </p:nvSpPr>
        <p:spPr/>
        <p:txBody>
          <a:bodyPr/>
          <a:lstStyle/>
          <a:p>
            <a:fld id="{B01D9778-10B4-40FB-B4E4-44FA89A86639}" type="slidenum">
              <a:rPr lang="en-US" smtClean="0"/>
              <a:pPr/>
              <a:t>15</a:t>
            </a:fld>
            <a:endParaRPr lang="en-US"/>
          </a:p>
        </p:txBody>
      </p:sp>
    </p:spTree>
    <p:extLst>
      <p:ext uri="{BB962C8B-B14F-4D97-AF65-F5344CB8AC3E}">
        <p14:creationId xmlns:p14="http://schemas.microsoft.com/office/powerpoint/2010/main" val="1058724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Presenting Information</a:t>
            </a:r>
            <a:endParaRPr lang="he-IL" dirty="0">
              <a:solidFill>
                <a:srgbClr val="002060"/>
              </a:solidFill>
            </a:endParaRPr>
          </a:p>
        </p:txBody>
      </p:sp>
      <p:sp>
        <p:nvSpPr>
          <p:cNvPr id="3" name="Content Placeholder 2"/>
          <p:cNvSpPr>
            <a:spLocks noGrp="1"/>
          </p:cNvSpPr>
          <p:nvPr>
            <p:ph idx="1"/>
          </p:nvPr>
        </p:nvSpPr>
        <p:spPr>
          <a:xfrm>
            <a:off x="609600" y="1600200"/>
            <a:ext cx="10972800" cy="4525200"/>
          </a:xfrm>
        </p:spPr>
        <p:txBody>
          <a:bodyPr>
            <a:normAutofit/>
          </a:bodyPr>
          <a:lstStyle/>
          <a:p>
            <a:r>
              <a:rPr lang="en-US" dirty="0">
                <a:solidFill>
                  <a:srgbClr val="002060"/>
                </a:solidFill>
              </a:rPr>
              <a:t>Prefer visualizations and animations over text</a:t>
            </a:r>
          </a:p>
          <a:p>
            <a:pPr lvl="1"/>
            <a:r>
              <a:rPr lang="en-US" dirty="0">
                <a:solidFill>
                  <a:srgbClr val="002060"/>
                </a:solidFill>
              </a:rPr>
              <a:t>But only use them when they are relevant, not just to show off</a:t>
            </a:r>
          </a:p>
          <a:p>
            <a:pPr lvl="1"/>
            <a:r>
              <a:rPr lang="en-US" dirty="0">
                <a:solidFill>
                  <a:srgbClr val="002060"/>
                </a:solidFill>
              </a:rPr>
              <a:t>No need to reveal the points one-by-one, unless there is a punch line</a:t>
            </a:r>
          </a:p>
          <a:p>
            <a:r>
              <a:rPr lang="en-US" dirty="0">
                <a:solidFill>
                  <a:srgbClr val="002060"/>
                </a:solidFill>
              </a:rPr>
              <a:t>Use short sentences</a:t>
            </a:r>
          </a:p>
          <a:p>
            <a:pPr lvl="1"/>
            <a:r>
              <a:rPr lang="en-US" dirty="0">
                <a:solidFill>
                  <a:srgbClr val="002060"/>
                </a:solidFill>
              </a:rPr>
              <a:t>Do </a:t>
            </a:r>
            <a:r>
              <a:rPr lang="en-US" b="1" dirty="0">
                <a:solidFill>
                  <a:srgbClr val="002060"/>
                </a:solidFill>
              </a:rPr>
              <a:t>not</a:t>
            </a:r>
            <a:r>
              <a:rPr lang="en-US" dirty="0">
                <a:solidFill>
                  <a:srgbClr val="002060"/>
                </a:solidFill>
              </a:rPr>
              <a:t> use very long sentences like this one, which end after many words, contain many details and are difficult to follow or understand</a:t>
            </a:r>
          </a:p>
          <a:p>
            <a:endParaRPr lang="en-US" dirty="0">
              <a:solidFill>
                <a:srgbClr val="002060"/>
              </a:solidFill>
            </a:endParaRPr>
          </a:p>
          <a:p>
            <a:endParaRPr lang="en-US" dirty="0">
              <a:solidFill>
                <a:srgbClr val="002060"/>
              </a:solidFill>
            </a:endParaRPr>
          </a:p>
          <a:p>
            <a:endParaRPr lang="en-US" dirty="0">
              <a:solidFill>
                <a:srgbClr val="002060"/>
              </a:solidFill>
            </a:endParaRPr>
          </a:p>
        </p:txBody>
      </p:sp>
      <p:sp>
        <p:nvSpPr>
          <p:cNvPr id="5" name="Slide Number Placeholder 4"/>
          <p:cNvSpPr>
            <a:spLocks noGrp="1"/>
          </p:cNvSpPr>
          <p:nvPr>
            <p:ph type="sldNum" sz="quarter" idx="12"/>
          </p:nvPr>
        </p:nvSpPr>
        <p:spPr/>
        <p:txBody>
          <a:bodyPr/>
          <a:lstStyle/>
          <a:p>
            <a:fld id="{B01D9778-10B4-40FB-B4E4-44FA89A86639}" type="slidenum">
              <a:rPr lang="en-US" smtClean="0"/>
              <a:pPr/>
              <a:t>16</a:t>
            </a:fld>
            <a:endParaRPr lang="en-US"/>
          </a:p>
        </p:txBody>
      </p:sp>
    </p:spTree>
    <p:extLst>
      <p:ext uri="{BB962C8B-B14F-4D97-AF65-F5344CB8AC3E}">
        <p14:creationId xmlns:p14="http://schemas.microsoft.com/office/powerpoint/2010/main" val="3104458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Formatting</a:t>
            </a:r>
            <a:endParaRPr lang="he-IL" dirty="0">
              <a:solidFill>
                <a:srgbClr val="002060"/>
              </a:solidFill>
            </a:endParaRPr>
          </a:p>
        </p:txBody>
      </p:sp>
      <p:sp>
        <p:nvSpPr>
          <p:cNvPr id="3" name="Content Placeholder 2"/>
          <p:cNvSpPr>
            <a:spLocks noGrp="1"/>
          </p:cNvSpPr>
          <p:nvPr>
            <p:ph idx="1"/>
          </p:nvPr>
        </p:nvSpPr>
        <p:spPr>
          <a:xfrm>
            <a:off x="609600" y="1600201"/>
            <a:ext cx="10972800" cy="4800598"/>
          </a:xfrm>
        </p:spPr>
        <p:txBody>
          <a:bodyPr>
            <a:normAutofit lnSpcReduction="10000"/>
          </a:bodyPr>
          <a:lstStyle/>
          <a:p>
            <a:r>
              <a:rPr lang="en-US" dirty="0">
                <a:solidFill>
                  <a:srgbClr val="002060"/>
                </a:solidFill>
              </a:rPr>
              <a:t>Do not show too many details in a single slide</a:t>
            </a:r>
          </a:p>
          <a:p>
            <a:pPr lvl="1"/>
            <a:r>
              <a:rPr lang="en-US" dirty="0">
                <a:solidFill>
                  <a:srgbClr val="002060"/>
                </a:solidFill>
              </a:rPr>
              <a:t>Use a large font size, even in graphs and diagrams</a:t>
            </a:r>
          </a:p>
          <a:p>
            <a:r>
              <a:rPr lang="en-US" dirty="0">
                <a:solidFill>
                  <a:srgbClr val="002060"/>
                </a:solidFill>
              </a:rPr>
              <a:t>Make your slides look professional</a:t>
            </a:r>
          </a:p>
          <a:p>
            <a:pPr lvl="1"/>
            <a:r>
              <a:rPr lang="en-US" dirty="0">
                <a:solidFill>
                  <a:srgbClr val="002060"/>
                </a:solidFill>
              </a:rPr>
              <a:t>Use consistent formatting</a:t>
            </a:r>
          </a:p>
          <a:p>
            <a:pPr lvl="1"/>
            <a:r>
              <a:rPr lang="en-US" dirty="0">
                <a:solidFill>
                  <a:srgbClr val="002060"/>
                </a:solidFill>
              </a:rPr>
              <a:t>Look for typos and small issues</a:t>
            </a:r>
          </a:p>
          <a:p>
            <a:pPr lvl="1"/>
            <a:r>
              <a:rPr lang="en-US" dirty="0">
                <a:solidFill>
                  <a:srgbClr val="002060"/>
                </a:solidFill>
              </a:rPr>
              <a:t>Use high-quality images and graphs</a:t>
            </a:r>
          </a:p>
          <a:p>
            <a:r>
              <a:rPr lang="en-US" dirty="0">
                <a:solidFill>
                  <a:srgbClr val="002060"/>
                </a:solidFill>
              </a:rPr>
              <a:t>Emphasize with </a:t>
            </a:r>
            <a:r>
              <a:rPr lang="en-US" dirty="0">
                <a:solidFill>
                  <a:srgbClr val="FF0000"/>
                </a:solidFill>
              </a:rPr>
              <a:t>colors</a:t>
            </a:r>
            <a:r>
              <a:rPr lang="en-US" dirty="0">
                <a:solidFill>
                  <a:srgbClr val="002060"/>
                </a:solidFill>
              </a:rPr>
              <a:t>, font </a:t>
            </a:r>
            <a:r>
              <a:rPr lang="en-US" b="1" dirty="0">
                <a:solidFill>
                  <a:srgbClr val="002060"/>
                </a:solidFill>
              </a:rPr>
              <a:t>weight</a:t>
            </a:r>
            <a:r>
              <a:rPr lang="en-US" dirty="0">
                <a:solidFill>
                  <a:srgbClr val="002060"/>
                </a:solidFill>
              </a:rPr>
              <a:t> and font </a:t>
            </a:r>
            <a:r>
              <a:rPr lang="en-US" sz="4400" dirty="0">
                <a:solidFill>
                  <a:srgbClr val="002060"/>
                </a:solidFill>
              </a:rPr>
              <a:t>size</a:t>
            </a:r>
          </a:p>
          <a:p>
            <a:pPr lvl="1"/>
            <a:r>
              <a:rPr lang="en-US" dirty="0">
                <a:solidFill>
                  <a:srgbClr val="002060"/>
                </a:solidFill>
              </a:rPr>
              <a:t>But do not do that too much</a:t>
            </a:r>
          </a:p>
          <a:p>
            <a:r>
              <a:rPr lang="en-US" dirty="0">
                <a:solidFill>
                  <a:srgbClr val="002060"/>
                </a:solidFill>
              </a:rPr>
              <a:t>Prefer a white or other solid-colored background</a:t>
            </a:r>
          </a:p>
          <a:p>
            <a:endParaRPr lang="en-US" dirty="0">
              <a:solidFill>
                <a:srgbClr val="002060"/>
              </a:solidFill>
            </a:endParaRPr>
          </a:p>
        </p:txBody>
      </p:sp>
      <p:sp>
        <p:nvSpPr>
          <p:cNvPr id="5" name="Slide Number Placeholder 4"/>
          <p:cNvSpPr>
            <a:spLocks noGrp="1"/>
          </p:cNvSpPr>
          <p:nvPr>
            <p:ph type="sldNum" sz="quarter" idx="12"/>
          </p:nvPr>
        </p:nvSpPr>
        <p:spPr/>
        <p:txBody>
          <a:bodyPr/>
          <a:lstStyle/>
          <a:p>
            <a:fld id="{B01D9778-10B4-40FB-B4E4-44FA89A86639}" type="slidenum">
              <a:rPr lang="en-US" smtClean="0"/>
              <a:pPr/>
              <a:t>17</a:t>
            </a:fld>
            <a:endParaRPr lang="en-US"/>
          </a:p>
        </p:txBody>
      </p:sp>
    </p:spTree>
    <p:extLst>
      <p:ext uri="{BB962C8B-B14F-4D97-AF65-F5344CB8AC3E}">
        <p14:creationId xmlns:p14="http://schemas.microsoft.com/office/powerpoint/2010/main" val="1950393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Outline</a:t>
            </a:r>
            <a:endParaRPr lang="he-IL" dirty="0">
              <a:solidFill>
                <a:srgbClr val="002060"/>
              </a:solidFill>
            </a:endParaRPr>
          </a:p>
        </p:txBody>
      </p:sp>
      <p:sp>
        <p:nvSpPr>
          <p:cNvPr id="3" name="Content Placeholder 2"/>
          <p:cNvSpPr>
            <a:spLocks noGrp="1"/>
          </p:cNvSpPr>
          <p:nvPr>
            <p:ph idx="1"/>
          </p:nvPr>
        </p:nvSpPr>
        <p:spPr/>
        <p:txBody>
          <a:bodyPr/>
          <a:lstStyle/>
          <a:p>
            <a:r>
              <a:rPr lang="en-US" dirty="0">
                <a:solidFill>
                  <a:srgbClr val="002060"/>
                </a:solidFill>
              </a:rPr>
              <a:t>This slide should contain an outline (list of headings) of the presentation</a:t>
            </a:r>
          </a:p>
          <a:p>
            <a:pPr lvl="1"/>
            <a:r>
              <a:rPr lang="en-US" dirty="0">
                <a:solidFill>
                  <a:srgbClr val="002060"/>
                </a:solidFill>
              </a:rPr>
              <a:t>Maximum 5-6 bullets</a:t>
            </a:r>
          </a:p>
          <a:p>
            <a:pPr marL="857250" lvl="1" indent="-457200"/>
            <a:endParaRPr lang="he-IL" dirty="0">
              <a:solidFill>
                <a:srgbClr val="002060"/>
              </a:solidFill>
            </a:endParaRPr>
          </a:p>
        </p:txBody>
      </p:sp>
      <p:sp>
        <p:nvSpPr>
          <p:cNvPr id="5" name="Slide Number Placeholder 4"/>
          <p:cNvSpPr>
            <a:spLocks noGrp="1"/>
          </p:cNvSpPr>
          <p:nvPr>
            <p:ph type="sldNum" sz="quarter" idx="12"/>
          </p:nvPr>
        </p:nvSpPr>
        <p:spPr/>
        <p:txBody>
          <a:bodyPr/>
          <a:lstStyle/>
          <a:p>
            <a:fld id="{B01D9778-10B4-40FB-B4E4-44FA89A86639}" type="slidenum">
              <a:rPr lang="en-US" smtClean="0"/>
              <a:pPr/>
              <a:t>2</a:t>
            </a:fld>
            <a:endParaRPr lang="en-US"/>
          </a:p>
        </p:txBody>
      </p:sp>
    </p:spTree>
    <p:extLst>
      <p:ext uri="{BB962C8B-B14F-4D97-AF65-F5344CB8AC3E}">
        <p14:creationId xmlns:p14="http://schemas.microsoft.com/office/powerpoint/2010/main" val="4064217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Project Goal</a:t>
            </a:r>
            <a:endParaRPr lang="he-IL" dirty="0">
              <a:solidFill>
                <a:srgbClr val="002060"/>
              </a:solidFill>
            </a:endParaRPr>
          </a:p>
        </p:txBody>
      </p:sp>
      <p:sp>
        <p:nvSpPr>
          <p:cNvPr id="3" name="Content Placeholder 2"/>
          <p:cNvSpPr>
            <a:spLocks noGrp="1"/>
          </p:cNvSpPr>
          <p:nvPr>
            <p:ph idx="1"/>
          </p:nvPr>
        </p:nvSpPr>
        <p:spPr/>
        <p:txBody>
          <a:bodyPr/>
          <a:lstStyle/>
          <a:p>
            <a:r>
              <a:rPr lang="en-US" dirty="0">
                <a:solidFill>
                  <a:srgbClr val="002060"/>
                </a:solidFill>
              </a:rPr>
              <a:t>Describe the goal of the project</a:t>
            </a:r>
          </a:p>
          <a:p>
            <a:pPr lvl="1"/>
            <a:r>
              <a:rPr lang="en-US" dirty="0">
                <a:solidFill>
                  <a:srgbClr val="002060"/>
                </a:solidFill>
              </a:rPr>
              <a:t>What is the problem you face?</a:t>
            </a:r>
          </a:p>
          <a:p>
            <a:pPr lvl="1"/>
            <a:r>
              <a:rPr lang="en-US" dirty="0">
                <a:solidFill>
                  <a:srgbClr val="002060"/>
                </a:solidFill>
              </a:rPr>
              <a:t>What you want to achieve?</a:t>
            </a:r>
            <a:endParaRPr lang="he-IL" dirty="0">
              <a:solidFill>
                <a:srgbClr val="002060"/>
              </a:solidFill>
            </a:endParaRPr>
          </a:p>
        </p:txBody>
      </p:sp>
      <p:sp>
        <p:nvSpPr>
          <p:cNvPr id="5" name="Slide Number Placeholder 4"/>
          <p:cNvSpPr>
            <a:spLocks noGrp="1"/>
          </p:cNvSpPr>
          <p:nvPr>
            <p:ph type="sldNum" sz="quarter" idx="12"/>
          </p:nvPr>
        </p:nvSpPr>
        <p:spPr/>
        <p:txBody>
          <a:bodyPr/>
          <a:lstStyle/>
          <a:p>
            <a:fld id="{B01D9778-10B4-40FB-B4E4-44FA89A86639}" type="slidenum">
              <a:rPr lang="en-US" smtClean="0"/>
              <a:pPr/>
              <a:t>3</a:t>
            </a:fld>
            <a:endParaRPr lang="en-US"/>
          </a:p>
        </p:txBody>
      </p:sp>
    </p:spTree>
    <p:extLst>
      <p:ext uri="{BB962C8B-B14F-4D97-AF65-F5344CB8AC3E}">
        <p14:creationId xmlns:p14="http://schemas.microsoft.com/office/powerpoint/2010/main" val="334877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Background</a:t>
            </a:r>
            <a:endParaRPr lang="he-IL" dirty="0">
              <a:solidFill>
                <a:srgbClr val="002060"/>
              </a:solidFill>
            </a:endParaRPr>
          </a:p>
        </p:txBody>
      </p:sp>
      <p:sp>
        <p:nvSpPr>
          <p:cNvPr id="3" name="Content Placeholder 2"/>
          <p:cNvSpPr>
            <a:spLocks noGrp="1"/>
          </p:cNvSpPr>
          <p:nvPr>
            <p:ph idx="1"/>
          </p:nvPr>
        </p:nvSpPr>
        <p:spPr/>
        <p:txBody>
          <a:bodyPr/>
          <a:lstStyle/>
          <a:p>
            <a:r>
              <a:rPr lang="en-US" dirty="0">
                <a:solidFill>
                  <a:srgbClr val="002060"/>
                </a:solidFill>
              </a:rPr>
              <a:t>A general description of background</a:t>
            </a:r>
          </a:p>
          <a:p>
            <a:pPr lvl="1"/>
            <a:r>
              <a:rPr lang="en-US" dirty="0">
                <a:solidFill>
                  <a:srgbClr val="002060"/>
                </a:solidFill>
              </a:rPr>
              <a:t>The environment and context</a:t>
            </a:r>
            <a:endParaRPr lang="he-IL" dirty="0">
              <a:solidFill>
                <a:srgbClr val="002060"/>
              </a:solidFill>
            </a:endParaRPr>
          </a:p>
          <a:p>
            <a:pPr lvl="1"/>
            <a:r>
              <a:rPr lang="en-US" dirty="0">
                <a:solidFill>
                  <a:srgbClr val="002060"/>
                </a:solidFill>
              </a:rPr>
              <a:t>Motivation (why is it an interesting problem?)</a:t>
            </a:r>
          </a:p>
        </p:txBody>
      </p:sp>
      <p:sp>
        <p:nvSpPr>
          <p:cNvPr id="5" name="Slide Number Placeholder 4"/>
          <p:cNvSpPr>
            <a:spLocks noGrp="1"/>
          </p:cNvSpPr>
          <p:nvPr>
            <p:ph type="sldNum" sz="quarter" idx="12"/>
          </p:nvPr>
        </p:nvSpPr>
        <p:spPr/>
        <p:txBody>
          <a:bodyPr/>
          <a:lstStyle/>
          <a:p>
            <a:fld id="{B01D9778-10B4-40FB-B4E4-44FA89A86639}" type="slidenum">
              <a:rPr lang="en-US" smtClean="0"/>
              <a:pPr/>
              <a:t>4</a:t>
            </a:fld>
            <a:endParaRPr lang="en-US"/>
          </a:p>
        </p:txBody>
      </p:sp>
    </p:spTree>
    <p:extLst>
      <p:ext uri="{BB962C8B-B14F-4D97-AF65-F5344CB8AC3E}">
        <p14:creationId xmlns:p14="http://schemas.microsoft.com/office/powerpoint/2010/main" val="746629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rPr>
              <a:t>Literature Survey</a:t>
            </a:r>
            <a:endParaRPr lang="he-IL" dirty="0">
              <a:solidFill>
                <a:srgbClr val="002060"/>
              </a:solidFill>
            </a:endParaRPr>
          </a:p>
        </p:txBody>
      </p:sp>
      <p:sp>
        <p:nvSpPr>
          <p:cNvPr id="3" name="Content Placeholder 2"/>
          <p:cNvSpPr>
            <a:spLocks noGrp="1"/>
          </p:cNvSpPr>
          <p:nvPr>
            <p:ph idx="1"/>
          </p:nvPr>
        </p:nvSpPr>
        <p:spPr/>
        <p:txBody>
          <a:bodyPr/>
          <a:lstStyle/>
          <a:p>
            <a:r>
              <a:rPr lang="en-US" dirty="0">
                <a:solidFill>
                  <a:srgbClr val="002060"/>
                </a:solidFill>
              </a:rPr>
              <a:t>Describe existing solutions to the problem that you have found in the literature survey</a:t>
            </a:r>
          </a:p>
          <a:p>
            <a:r>
              <a:rPr lang="en-US" dirty="0">
                <a:solidFill>
                  <a:srgbClr val="002060"/>
                </a:solidFill>
              </a:rPr>
              <a:t>For each solution, give a general overview, some details, pros and cons (quality,  complexity, cost, …)</a:t>
            </a:r>
          </a:p>
          <a:p>
            <a:pPr marL="0" indent="0">
              <a:buNone/>
            </a:pPr>
            <a:r>
              <a:rPr lang="en-US" dirty="0">
                <a:solidFill>
                  <a:srgbClr val="002060"/>
                </a:solidFill>
              </a:rPr>
              <a:t>  </a:t>
            </a:r>
            <a:endParaRPr lang="he-IL" dirty="0">
              <a:solidFill>
                <a:srgbClr val="002060"/>
              </a:solidFill>
            </a:endParaRPr>
          </a:p>
        </p:txBody>
      </p:sp>
      <p:sp>
        <p:nvSpPr>
          <p:cNvPr id="5" name="Slide Number Placeholder 4"/>
          <p:cNvSpPr>
            <a:spLocks noGrp="1"/>
          </p:cNvSpPr>
          <p:nvPr>
            <p:ph type="sldNum" sz="quarter" idx="12"/>
          </p:nvPr>
        </p:nvSpPr>
        <p:spPr/>
        <p:txBody>
          <a:bodyPr/>
          <a:lstStyle/>
          <a:p>
            <a:fld id="{B01D9778-10B4-40FB-B4E4-44FA89A86639}" type="slidenum">
              <a:rPr lang="en-US" smtClean="0"/>
              <a:pPr/>
              <a:t>5</a:t>
            </a:fld>
            <a:endParaRPr lang="en-US"/>
          </a:p>
        </p:txBody>
      </p:sp>
    </p:spTree>
    <p:extLst>
      <p:ext uri="{BB962C8B-B14F-4D97-AF65-F5344CB8AC3E}">
        <p14:creationId xmlns:p14="http://schemas.microsoft.com/office/powerpoint/2010/main" val="1202081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Chosen Solution</a:t>
            </a:r>
            <a:endParaRPr lang="he-IL" dirty="0">
              <a:solidFill>
                <a:srgbClr val="002060"/>
              </a:solidFill>
            </a:endParaRPr>
          </a:p>
        </p:txBody>
      </p:sp>
      <p:sp>
        <p:nvSpPr>
          <p:cNvPr id="3" name="Content Placeholder 2"/>
          <p:cNvSpPr>
            <a:spLocks noGrp="1"/>
          </p:cNvSpPr>
          <p:nvPr>
            <p:ph idx="1"/>
          </p:nvPr>
        </p:nvSpPr>
        <p:spPr/>
        <p:txBody>
          <a:bodyPr/>
          <a:lstStyle/>
          <a:p>
            <a:r>
              <a:rPr lang="en-US" dirty="0">
                <a:solidFill>
                  <a:srgbClr val="002060"/>
                </a:solidFill>
              </a:rPr>
              <a:t>Emphasize the key idea</a:t>
            </a:r>
          </a:p>
          <a:p>
            <a:pPr lvl="1"/>
            <a:r>
              <a:rPr lang="en-US" dirty="0">
                <a:solidFill>
                  <a:srgbClr val="002060"/>
                </a:solidFill>
              </a:rPr>
              <a:t>If the audience remembers only one thing from your talk, what should it be?</a:t>
            </a:r>
          </a:p>
          <a:p>
            <a:r>
              <a:rPr lang="en-US" dirty="0">
                <a:solidFill>
                  <a:srgbClr val="002060"/>
                </a:solidFill>
              </a:rPr>
              <a:t>Then, give a more detailed explanation of the chosen solution</a:t>
            </a:r>
          </a:p>
          <a:p>
            <a:r>
              <a:rPr lang="en-US" dirty="0">
                <a:solidFill>
                  <a:srgbClr val="002060"/>
                </a:solidFill>
              </a:rPr>
              <a:t>You usually start with a block diagram slide followed by a few more slides describing each block in the diagram in detail</a:t>
            </a:r>
          </a:p>
          <a:p>
            <a:r>
              <a:rPr lang="en-US" dirty="0">
                <a:solidFill>
                  <a:srgbClr val="002060"/>
                </a:solidFill>
              </a:rPr>
              <a:t>Prefer deep details (technical ‘meat’) of part of the solution over a shallow overview of many topics</a:t>
            </a:r>
          </a:p>
          <a:p>
            <a:pPr lvl="1"/>
            <a:endParaRPr lang="he-IL" dirty="0">
              <a:solidFill>
                <a:srgbClr val="002060"/>
              </a:solidFill>
            </a:endParaRPr>
          </a:p>
        </p:txBody>
      </p:sp>
      <p:sp>
        <p:nvSpPr>
          <p:cNvPr id="5" name="Slide Number Placeholder 4"/>
          <p:cNvSpPr>
            <a:spLocks noGrp="1"/>
          </p:cNvSpPr>
          <p:nvPr>
            <p:ph type="sldNum" sz="quarter" idx="12"/>
          </p:nvPr>
        </p:nvSpPr>
        <p:spPr/>
        <p:txBody>
          <a:bodyPr/>
          <a:lstStyle/>
          <a:p>
            <a:fld id="{B01D9778-10B4-40FB-B4E4-44FA89A86639}" type="slidenum">
              <a:rPr lang="en-US" smtClean="0"/>
              <a:pPr/>
              <a:t>6</a:t>
            </a:fld>
            <a:endParaRPr lang="en-US"/>
          </a:p>
        </p:txBody>
      </p:sp>
    </p:spTree>
    <p:extLst>
      <p:ext uri="{BB962C8B-B14F-4D97-AF65-F5344CB8AC3E}">
        <p14:creationId xmlns:p14="http://schemas.microsoft.com/office/powerpoint/2010/main" val="3476935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Results</a:t>
            </a:r>
            <a:endParaRPr lang="he-IL" dirty="0">
              <a:solidFill>
                <a:srgbClr val="002060"/>
              </a:solidFill>
            </a:endParaRPr>
          </a:p>
        </p:txBody>
      </p:sp>
      <p:sp>
        <p:nvSpPr>
          <p:cNvPr id="3" name="Content Placeholder 2"/>
          <p:cNvSpPr>
            <a:spLocks noGrp="1"/>
          </p:cNvSpPr>
          <p:nvPr>
            <p:ph idx="1"/>
          </p:nvPr>
        </p:nvSpPr>
        <p:spPr/>
        <p:txBody>
          <a:bodyPr/>
          <a:lstStyle/>
          <a:p>
            <a:r>
              <a:rPr lang="en-US" dirty="0">
                <a:solidFill>
                  <a:srgbClr val="002060"/>
                </a:solidFill>
              </a:rPr>
              <a:t>Present your results compared to other solutions and emphasize the advantages (and disadvantages) of your solution</a:t>
            </a:r>
          </a:p>
          <a:p>
            <a:r>
              <a:rPr lang="en-US" dirty="0">
                <a:solidFill>
                  <a:srgbClr val="002060"/>
                </a:solidFill>
              </a:rPr>
              <a:t>Give examples</a:t>
            </a:r>
          </a:p>
          <a:p>
            <a:pPr lvl="1"/>
            <a:r>
              <a:rPr lang="en-US" dirty="0">
                <a:solidFill>
                  <a:srgbClr val="002060"/>
                </a:solidFill>
              </a:rPr>
              <a:t>Illustrate the idea in action</a:t>
            </a:r>
          </a:p>
          <a:p>
            <a:pPr lvl="1"/>
            <a:r>
              <a:rPr lang="en-US" dirty="0">
                <a:solidFill>
                  <a:srgbClr val="002060"/>
                </a:solidFill>
              </a:rPr>
              <a:t>Show extreme cases</a:t>
            </a:r>
            <a:endParaRPr lang="he-IL" dirty="0">
              <a:solidFill>
                <a:srgbClr val="002060"/>
              </a:solidFill>
            </a:endParaRPr>
          </a:p>
        </p:txBody>
      </p:sp>
      <p:sp>
        <p:nvSpPr>
          <p:cNvPr id="5" name="Slide Number Placeholder 4"/>
          <p:cNvSpPr>
            <a:spLocks noGrp="1"/>
          </p:cNvSpPr>
          <p:nvPr>
            <p:ph type="sldNum" sz="quarter" idx="12"/>
          </p:nvPr>
        </p:nvSpPr>
        <p:spPr/>
        <p:txBody>
          <a:bodyPr/>
          <a:lstStyle/>
          <a:p>
            <a:fld id="{B01D9778-10B4-40FB-B4E4-44FA89A86639}" type="slidenum">
              <a:rPr lang="en-US" smtClean="0"/>
              <a:pPr/>
              <a:t>7</a:t>
            </a:fld>
            <a:endParaRPr lang="en-US"/>
          </a:p>
        </p:txBody>
      </p:sp>
    </p:spTree>
    <p:extLst>
      <p:ext uri="{BB962C8B-B14F-4D97-AF65-F5344CB8AC3E}">
        <p14:creationId xmlns:p14="http://schemas.microsoft.com/office/powerpoint/2010/main" val="2145876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Conclusion</a:t>
            </a:r>
            <a:endParaRPr lang="he-IL" dirty="0">
              <a:solidFill>
                <a:srgbClr val="002060"/>
              </a:solidFill>
            </a:endParaRPr>
          </a:p>
        </p:txBody>
      </p:sp>
      <p:sp>
        <p:nvSpPr>
          <p:cNvPr id="3" name="Content Placeholder 2"/>
          <p:cNvSpPr>
            <a:spLocks noGrp="1"/>
          </p:cNvSpPr>
          <p:nvPr>
            <p:ph idx="1"/>
          </p:nvPr>
        </p:nvSpPr>
        <p:spPr/>
        <p:txBody>
          <a:bodyPr/>
          <a:lstStyle/>
          <a:p>
            <a:r>
              <a:rPr lang="en-US" dirty="0">
                <a:solidFill>
                  <a:srgbClr val="002060"/>
                </a:solidFill>
              </a:rPr>
              <a:t>Repeat the project goal in other words</a:t>
            </a:r>
          </a:p>
          <a:p>
            <a:pPr lvl="1"/>
            <a:r>
              <a:rPr lang="en-US" dirty="0">
                <a:solidFill>
                  <a:srgbClr val="002060"/>
                </a:solidFill>
              </a:rPr>
              <a:t>Have you achieved the goal? (if not, that’s fine and you have to explain why)</a:t>
            </a:r>
          </a:p>
          <a:p>
            <a:r>
              <a:rPr lang="en-US" dirty="0">
                <a:solidFill>
                  <a:srgbClr val="002060"/>
                </a:solidFill>
              </a:rPr>
              <a:t>Summarize your results</a:t>
            </a:r>
          </a:p>
          <a:p>
            <a:r>
              <a:rPr lang="en-US" dirty="0">
                <a:solidFill>
                  <a:srgbClr val="002060"/>
                </a:solidFill>
              </a:rPr>
              <a:t>Emphasize original contribution</a:t>
            </a:r>
          </a:p>
        </p:txBody>
      </p:sp>
      <p:sp>
        <p:nvSpPr>
          <p:cNvPr id="5" name="Slide Number Placeholder 4"/>
          <p:cNvSpPr>
            <a:spLocks noGrp="1"/>
          </p:cNvSpPr>
          <p:nvPr>
            <p:ph type="sldNum" sz="quarter" idx="12"/>
          </p:nvPr>
        </p:nvSpPr>
        <p:spPr/>
        <p:txBody>
          <a:bodyPr/>
          <a:lstStyle/>
          <a:p>
            <a:fld id="{B01D9778-10B4-40FB-B4E4-44FA89A86639}" type="slidenum">
              <a:rPr lang="en-US" smtClean="0"/>
              <a:pPr/>
              <a:t>8</a:t>
            </a:fld>
            <a:endParaRPr lang="en-US"/>
          </a:p>
        </p:txBody>
      </p:sp>
    </p:spTree>
    <p:extLst>
      <p:ext uri="{BB962C8B-B14F-4D97-AF65-F5344CB8AC3E}">
        <p14:creationId xmlns:p14="http://schemas.microsoft.com/office/powerpoint/2010/main" val="1669314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Work So Far</a:t>
            </a:r>
            <a:endParaRPr lang="he-IL" dirty="0">
              <a:solidFill>
                <a:srgbClr val="002060"/>
              </a:solidFill>
            </a:endParaRPr>
          </a:p>
        </p:txBody>
      </p:sp>
      <p:sp>
        <p:nvSpPr>
          <p:cNvPr id="3" name="Content Placeholder 2"/>
          <p:cNvSpPr>
            <a:spLocks noGrp="1"/>
          </p:cNvSpPr>
          <p:nvPr>
            <p:ph idx="1"/>
          </p:nvPr>
        </p:nvSpPr>
        <p:spPr/>
        <p:txBody>
          <a:bodyPr/>
          <a:lstStyle/>
          <a:p>
            <a:r>
              <a:rPr lang="en-US" dirty="0">
                <a:solidFill>
                  <a:srgbClr val="002060"/>
                </a:solidFill>
              </a:rPr>
              <a:t>Your work stages in the project so far</a:t>
            </a:r>
          </a:p>
        </p:txBody>
      </p:sp>
      <p:sp>
        <p:nvSpPr>
          <p:cNvPr id="5" name="Slide Number Placeholder 4"/>
          <p:cNvSpPr>
            <a:spLocks noGrp="1"/>
          </p:cNvSpPr>
          <p:nvPr>
            <p:ph type="sldNum" sz="quarter" idx="12"/>
          </p:nvPr>
        </p:nvSpPr>
        <p:spPr/>
        <p:txBody>
          <a:bodyPr/>
          <a:lstStyle/>
          <a:p>
            <a:fld id="{B01D9778-10B4-40FB-B4E4-44FA89A86639}" type="slidenum">
              <a:rPr lang="en-US" smtClean="0"/>
              <a:pPr/>
              <a:t>9</a:t>
            </a:fld>
            <a:endParaRPr lang="en-US"/>
          </a:p>
        </p:txBody>
      </p:sp>
    </p:spTree>
    <p:extLst>
      <p:ext uri="{BB962C8B-B14F-4D97-AF65-F5344CB8AC3E}">
        <p14:creationId xmlns:p14="http://schemas.microsoft.com/office/powerpoint/2010/main" val="3480131414"/>
      </p:ext>
    </p:extLst>
  </p:cSld>
  <p:clrMapOvr>
    <a:masterClrMapping/>
  </p:clrMapOvr>
</p:sld>
</file>

<file path=ppt/theme/theme1.xml><?xml version="1.0" encoding="utf-8"?>
<a:theme xmlns:a="http://schemas.openxmlformats.org/drawingml/2006/main" name="Office Theme">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43289</TotalTime>
  <Words>767</Words>
  <Application>Microsoft Office PowerPoint</Application>
  <PresentationFormat>Widescreen</PresentationFormat>
  <Paragraphs>124</Paragraphs>
  <Slides>17</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Midterm/Final Presentation  Project Name</vt:lpstr>
      <vt:lpstr>Outline</vt:lpstr>
      <vt:lpstr>Project Goal</vt:lpstr>
      <vt:lpstr>Background</vt:lpstr>
      <vt:lpstr>Literature Survey</vt:lpstr>
      <vt:lpstr>Chosen Solution</vt:lpstr>
      <vt:lpstr>Results</vt:lpstr>
      <vt:lpstr>Conclusion</vt:lpstr>
      <vt:lpstr>Work So Far</vt:lpstr>
      <vt:lpstr>Future Work</vt:lpstr>
      <vt:lpstr>References</vt:lpstr>
      <vt:lpstr>Assumptions</vt:lpstr>
      <vt:lpstr>Giving Your Talk</vt:lpstr>
      <vt:lpstr>Giving Your Talk - Technicalities</vt:lpstr>
      <vt:lpstr>Presenting Information</vt:lpstr>
      <vt:lpstr>Presenting Information</vt:lpstr>
      <vt:lpstr>Formatting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SIPL Presentation Template</dc:title>
  <dc:creator>yair@ee.technion.ac.il</dc:creator>
  <cp:lastModifiedBy>Yair Moshe</cp:lastModifiedBy>
  <cp:revision>656</cp:revision>
  <cp:lastPrinted>2014-09-21T12:04:19Z</cp:lastPrinted>
  <dcterms:created xsi:type="dcterms:W3CDTF">2012-05-28T18:42:10Z</dcterms:created>
  <dcterms:modified xsi:type="dcterms:W3CDTF">2021-08-04T12:24:32Z</dcterms:modified>
</cp:coreProperties>
</file>