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42741850" cy="31943675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1pPr>
    <a:lvl2pPr marL="441884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2pPr>
    <a:lvl3pPr marL="883768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3pPr>
    <a:lvl4pPr marL="1325651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4pPr>
    <a:lvl5pPr marL="1767535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5pPr>
    <a:lvl6pPr marL="2209419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6pPr>
    <a:lvl7pPr marL="2651303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7pPr>
    <a:lvl8pPr marL="3093187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8pPr>
    <a:lvl9pPr marL="3535070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  <a:srgbClr val="00002A"/>
    <a:srgbClr val="4A7EBB"/>
    <a:srgbClr val="2C5D98"/>
    <a:srgbClr val="000068"/>
    <a:srgbClr val="00007A"/>
    <a:srgbClr val="CFE4FE"/>
    <a:srgbClr val="003399"/>
    <a:srgbClr val="00FE2A"/>
    <a:srgbClr val="3A7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8CDC3B-5D90-42F2-855A-D5A92CFACB75}" v="63" dt="2025-07-02T10:45:27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308" autoAdjust="0"/>
    <p:restoredTop sz="99637" autoAdjust="0"/>
  </p:normalViewPr>
  <p:slideViewPr>
    <p:cSldViewPr>
      <p:cViewPr varScale="1">
        <p:scale>
          <a:sx n="15" d="100"/>
          <a:sy n="15" d="100"/>
        </p:scale>
        <p:origin x="3264" y="114"/>
      </p:cViewPr>
      <p:guideLst>
        <p:guide orient="horz" pos="13482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4207788" y="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034030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4207788" y="3034030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40164EA-C4F4-4051-8E57-4895D8A88AA1}" type="slidenum">
              <a:rPr lang="he-IL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33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4207788" y="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130713" y="2398713"/>
            <a:ext cx="8472487" cy="11977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273550" y="15178088"/>
            <a:ext cx="34202688" cy="143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034030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4207788" y="3034030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C74214-9B06-4678-84F1-C99924AD2E34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11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41884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83768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25651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67535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09419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6pPr>
    <a:lvl7pPr marL="2651303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7pPr>
    <a:lvl8pPr marL="3093187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8pPr>
    <a:lvl9pPr marL="3535070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790" y="13297540"/>
            <a:ext cx="25733634" cy="91738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579" y="24254836"/>
            <a:ext cx="21192056" cy="10939998"/>
          </a:xfrm>
        </p:spPr>
        <p:txBody>
          <a:bodyPr/>
          <a:lstStyle>
            <a:lvl1pPr marL="0" indent="0" algn="ctr">
              <a:buNone/>
              <a:defRPr/>
            </a:lvl1pPr>
            <a:lvl2pPr marL="427162" indent="0" algn="ctr">
              <a:buNone/>
              <a:defRPr/>
            </a:lvl2pPr>
            <a:lvl3pPr marL="854324" indent="0" algn="ctr">
              <a:buNone/>
              <a:defRPr/>
            </a:lvl3pPr>
            <a:lvl4pPr marL="1281486" indent="0" algn="ctr">
              <a:buNone/>
              <a:defRPr/>
            </a:lvl4pPr>
            <a:lvl5pPr marL="1708648" indent="0" algn="ctr">
              <a:buNone/>
              <a:defRPr/>
            </a:lvl5pPr>
            <a:lvl6pPr marL="2135810" indent="0" algn="ctr">
              <a:buNone/>
              <a:defRPr/>
            </a:lvl6pPr>
            <a:lvl7pPr marL="2562972" indent="0" algn="ctr">
              <a:buNone/>
              <a:defRPr/>
            </a:lvl7pPr>
            <a:lvl8pPr marL="2990134" indent="0" algn="ctr">
              <a:buNone/>
              <a:defRPr/>
            </a:lvl8pPr>
            <a:lvl9pPr marL="34172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5F5D-DDFF-4009-A8D0-0BE3804E9EA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64F3-D646-4175-80D0-8964BED7318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70274" y="3806037"/>
            <a:ext cx="6429700" cy="342417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6722" y="3806037"/>
            <a:ext cx="19151164" cy="342417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81A8-33AD-4B19-8B2C-05F77DB4950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82F4-15B9-4FA3-9360-93462D0EA91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30" y="27505697"/>
            <a:ext cx="25735118" cy="8500673"/>
          </a:xfrm>
        </p:spPr>
        <p:txBody>
          <a:bodyPr anchor="t"/>
          <a:lstStyle>
            <a:lvl1pPr algn="l">
              <a:defRPr sz="373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30" y="18141587"/>
            <a:ext cx="25735118" cy="9364110"/>
          </a:xfrm>
        </p:spPr>
        <p:txBody>
          <a:bodyPr anchor="b"/>
          <a:lstStyle>
            <a:lvl1pPr marL="0" indent="0">
              <a:buNone/>
              <a:defRPr sz="1869"/>
            </a:lvl1pPr>
            <a:lvl2pPr marL="427162" indent="0">
              <a:buNone/>
              <a:defRPr sz="1682"/>
            </a:lvl2pPr>
            <a:lvl3pPr marL="854324" indent="0">
              <a:buNone/>
              <a:defRPr sz="1495"/>
            </a:lvl3pPr>
            <a:lvl4pPr marL="1281486" indent="0">
              <a:buNone/>
              <a:defRPr sz="1308"/>
            </a:lvl4pPr>
            <a:lvl5pPr marL="1708648" indent="0">
              <a:buNone/>
              <a:defRPr sz="1308"/>
            </a:lvl5pPr>
            <a:lvl6pPr marL="2135810" indent="0">
              <a:buNone/>
              <a:defRPr sz="1308"/>
            </a:lvl6pPr>
            <a:lvl7pPr marL="2562972" indent="0">
              <a:buNone/>
              <a:defRPr sz="1308"/>
            </a:lvl7pPr>
            <a:lvl8pPr marL="2990134" indent="0">
              <a:buNone/>
              <a:defRPr sz="1308"/>
            </a:lvl8pPr>
            <a:lvl9pPr marL="3417296" indent="0">
              <a:buNone/>
              <a:defRPr sz="13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75BD-C16A-4118-B9B8-FCBE38EC324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6723" y="12336593"/>
            <a:ext cx="12789690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08800" y="12336593"/>
            <a:ext cx="12791174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B68F-326E-4B46-9F1D-A4FF9EF7DFB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5" y="1714289"/>
            <a:ext cx="27246505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355" y="9581149"/>
            <a:ext cx="13375557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355" y="13574343"/>
            <a:ext cx="13375557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70" y="9581149"/>
            <a:ext cx="13381490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70" y="13574343"/>
            <a:ext cx="13381490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F8003-1674-4DD4-AAA0-1A48AD3067C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44E04-C02F-411D-9CCE-885136C497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BBA2-973F-4F65-86F4-ED0DC73D5F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4" y="1704853"/>
            <a:ext cx="9959732" cy="7251917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473" y="1704853"/>
            <a:ext cx="16923387" cy="36531665"/>
          </a:xfrm>
        </p:spPr>
        <p:txBody>
          <a:bodyPr/>
          <a:lstStyle>
            <a:lvl1pPr>
              <a:defRPr sz="2990"/>
            </a:lvl1pPr>
            <a:lvl2pPr>
              <a:defRPr sz="2616"/>
            </a:lvl2pPr>
            <a:lvl3pPr>
              <a:defRPr sz="2242"/>
            </a:lvl3pPr>
            <a:lvl4pPr>
              <a:defRPr sz="1869"/>
            </a:lvl4pPr>
            <a:lvl5pPr>
              <a:defRPr sz="1869"/>
            </a:lvl5pPr>
            <a:lvl6pPr>
              <a:defRPr sz="1869"/>
            </a:lvl6pPr>
            <a:lvl7pPr>
              <a:defRPr sz="1869"/>
            </a:lvl7pPr>
            <a:lvl8pPr>
              <a:defRPr sz="1869"/>
            </a:lvl8pPr>
            <a:lvl9pPr>
              <a:defRPr sz="18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354" y="8956770"/>
            <a:ext cx="9959732" cy="29279749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C8723-949F-493C-9973-384D4813A9F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310" y="29962320"/>
            <a:ext cx="18164831" cy="3537098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310" y="3824910"/>
            <a:ext cx="18164831" cy="25681315"/>
          </a:xfrm>
        </p:spPr>
        <p:txBody>
          <a:bodyPr/>
          <a:lstStyle>
            <a:lvl1pPr marL="0" indent="0">
              <a:buNone/>
              <a:defRPr sz="2990"/>
            </a:lvl1pPr>
            <a:lvl2pPr marL="427162" indent="0">
              <a:buNone/>
              <a:defRPr sz="2616"/>
            </a:lvl2pPr>
            <a:lvl3pPr marL="854324" indent="0">
              <a:buNone/>
              <a:defRPr sz="2242"/>
            </a:lvl3pPr>
            <a:lvl4pPr marL="1281486" indent="0">
              <a:buNone/>
              <a:defRPr sz="1869"/>
            </a:lvl4pPr>
            <a:lvl5pPr marL="1708648" indent="0">
              <a:buNone/>
              <a:defRPr sz="1869"/>
            </a:lvl5pPr>
            <a:lvl6pPr marL="2135810" indent="0">
              <a:buNone/>
              <a:defRPr sz="1869"/>
            </a:lvl6pPr>
            <a:lvl7pPr marL="2562972" indent="0">
              <a:buNone/>
              <a:defRPr sz="1869"/>
            </a:lvl7pPr>
            <a:lvl8pPr marL="2990134" indent="0">
              <a:buNone/>
              <a:defRPr sz="1869"/>
            </a:lvl8pPr>
            <a:lvl9pPr marL="3417296" indent="0">
              <a:buNone/>
              <a:defRPr sz="186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310" y="33499418"/>
            <a:ext cx="18164831" cy="5023340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EA1AC-921F-4740-ACD1-1CF17E4324E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6723" y="3806037"/>
            <a:ext cx="25723251" cy="713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6723" y="12336593"/>
            <a:ext cx="25723251" cy="2571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6723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9434" y="39029181"/>
            <a:ext cx="9597829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ctr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1897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1ACE27-E7B6-46EC-A855-0E5FEAF8F286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2pPr>
      <a:lvl3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3pPr>
      <a:lvl4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4pPr>
      <a:lvl5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5pPr>
      <a:lvl6pPr marL="427162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6pPr>
      <a:lvl7pPr marL="854324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7pPr>
      <a:lvl8pPr marL="1281486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8pPr>
      <a:lvl9pPr marL="1708648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9pPr>
    </p:titleStyle>
    <p:bodyStyle>
      <a:lvl1pPr marL="1747211" indent="-174721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5603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3791062" indent="-1460954" algn="l" defTabSz="4669118" rtl="0" eaLnBrk="0" fontAlgn="base" hangingPunct="0">
        <a:spcBef>
          <a:spcPct val="20000"/>
        </a:spcBef>
        <a:spcAft>
          <a:spcPct val="0"/>
        </a:spcAft>
        <a:buChar char="–"/>
        <a:defRPr sz="14201">
          <a:solidFill>
            <a:schemeClr val="tx1"/>
          </a:solidFill>
          <a:latin typeface="Arial" panose="020B0604020202020204" pitchFamily="34" charset="0"/>
        </a:defRPr>
      </a:lvl2pPr>
      <a:lvl3pPr marL="5823048" indent="-115393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1772">
          <a:solidFill>
            <a:schemeClr val="tx1"/>
          </a:solidFill>
          <a:latin typeface="Arial" panose="020B0604020202020204" pitchFamily="34" charset="0"/>
        </a:defRPr>
      </a:lvl3pPr>
      <a:lvl4pPr marL="8162057" indent="-1179145" algn="l" defTabSz="4669118" rtl="0" eaLnBrk="0" fontAlgn="base" hangingPunct="0">
        <a:spcBef>
          <a:spcPct val="20000"/>
        </a:spcBef>
        <a:spcAft>
          <a:spcPct val="0"/>
        </a:spcAft>
        <a:buChar char="–"/>
        <a:defRPr sz="9997">
          <a:solidFill>
            <a:schemeClr val="tx1"/>
          </a:solidFill>
          <a:latin typeface="Arial" panose="020B0604020202020204" pitchFamily="34" charset="0"/>
        </a:defRPr>
      </a:lvl4pPr>
      <a:lvl5pPr marL="10481784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Arial" panose="020B0604020202020204" pitchFamily="34" charset="0"/>
        </a:defRPr>
      </a:lvl5pPr>
      <a:lvl6pPr marL="10908946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6pPr>
      <a:lvl7pPr marL="11336108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7pPr>
      <a:lvl8pPr marL="11763270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8pPr>
      <a:lvl9pPr marL="12190432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1pPr>
      <a:lvl2pPr marL="42716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2pPr>
      <a:lvl3pPr marL="85432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3pPr>
      <a:lvl4pPr marL="128148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4pPr>
      <a:lvl5pPr marL="1708648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5pPr>
      <a:lvl6pPr marL="213581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6pPr>
      <a:lvl7pPr marL="256297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7pPr>
      <a:lvl8pPr marL="299013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8pPr>
      <a:lvl9pPr marL="341729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68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6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66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emf"/><Relationship Id="rId65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6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1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726" y="18878003"/>
            <a:ext cx="3674175" cy="3194176"/>
          </a:xfrm>
          <a:prstGeom prst="rect">
            <a:avLst/>
          </a:prstGeom>
        </p:spPr>
      </p:pic>
      <p:sp>
        <p:nvSpPr>
          <p:cNvPr id="10566" name="Rectangle 922"/>
          <p:cNvSpPr>
            <a:spLocks noChangeArrowheads="1"/>
          </p:cNvSpPr>
          <p:nvPr/>
        </p:nvSpPr>
        <p:spPr bwMode="auto">
          <a:xfrm>
            <a:off x="3045023" y="23296871"/>
            <a:ext cx="5766707" cy="172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22703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30275212" cy="3168129"/>
          </a:xfrm>
          <a:prstGeom prst="rect">
            <a:avLst/>
          </a:prstGeom>
          <a:solidFill>
            <a:srgbClr val="00007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433" tIns="42716" rIns="85433" bIns="42716" numCol="1" rtlCol="1" anchor="ctr" anchorCtr="0" compatLnSpc="1">
            <a:prstTxWarp prst="textNoShape">
              <a:avLst/>
            </a:prstTxWarp>
          </a:bodyPr>
          <a:lstStyle/>
          <a:p>
            <a:pPr algn="ctr" defTabSz="974464" rtl="0" eaLnBrk="0" hangingPunct="0"/>
            <a:endParaRPr lang="he-IL" sz="4298">
              <a:solidFill>
                <a:srgbClr val="00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ounded Rectangle 18"/>
          <p:cNvSpPr/>
          <p:nvPr/>
        </p:nvSpPr>
        <p:spPr>
          <a:xfrm>
            <a:off x="629999" y="9342000"/>
            <a:ext cx="9360000" cy="21067200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3"/>
          <p:cNvSpPr>
            <a:spLocks noChangeArrowheads="1"/>
          </p:cNvSpPr>
          <p:nvPr/>
        </p:nvSpPr>
        <p:spPr bwMode="auto">
          <a:xfrm>
            <a:off x="934781" y="9547200"/>
            <a:ext cx="5567957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15" name="Rectangle 4"/>
          <p:cNvSpPr>
            <a:spLocks noChangeArrowheads="1"/>
          </p:cNvSpPr>
          <p:nvPr/>
        </p:nvSpPr>
        <p:spPr bwMode="auto">
          <a:xfrm>
            <a:off x="900000" y="10656000"/>
            <a:ext cx="8820000" cy="378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Unmanned ship vehicles (USVs) are vehicles that operate on the surface of the water without a crew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Distance estimation of marine vehicles is a critical requirement for autonomous navigation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USV size limitations prevent usage of multiple sensors</a:t>
            </a:r>
          </a:p>
        </p:txBody>
      </p:sp>
      <p:sp>
        <p:nvSpPr>
          <p:cNvPr id="116" name="Rectangle 3"/>
          <p:cNvSpPr>
            <a:spLocks noChangeArrowheads="1"/>
          </p:cNvSpPr>
          <p:nvPr/>
        </p:nvSpPr>
        <p:spPr bwMode="auto">
          <a:xfrm>
            <a:off x="936000" y="20526380"/>
            <a:ext cx="5523461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117" name="Rectangle 4"/>
          <p:cNvSpPr>
            <a:spLocks noChangeArrowheads="1"/>
          </p:cNvSpPr>
          <p:nvPr/>
        </p:nvSpPr>
        <p:spPr bwMode="auto">
          <a:xfrm>
            <a:off x="900000" y="21661160"/>
            <a:ext cx="8820000" cy="32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 the distance of marine vehicles from a USV based on video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Monocular visual camera provides input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Robust treatment for varying conditions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Computationally efficient algorithm</a:t>
            </a:r>
          </a:p>
        </p:txBody>
      </p:sp>
      <p:sp>
        <p:nvSpPr>
          <p:cNvPr id="118" name="Rectangle 4"/>
          <p:cNvSpPr>
            <a:spLocks noChangeArrowheads="1"/>
          </p:cNvSpPr>
          <p:nvPr/>
        </p:nvSpPr>
        <p:spPr bwMode="auto">
          <a:xfrm>
            <a:off x="900000" y="26213772"/>
            <a:ext cx="8820000" cy="41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prior info on object shape, size or velocity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 changing environment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Waves, weather, sea traffic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Camera movement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 glare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suitable solutions in the literature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20776406" y="34654862"/>
            <a:ext cx="8478682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Estimated distance vs. GPS measured distance </a:t>
            </a:r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936000" y="25070772"/>
            <a:ext cx="768894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123" name="Rectangle 4"/>
          <p:cNvSpPr>
            <a:spLocks noChangeArrowheads="1"/>
          </p:cNvSpPr>
          <p:nvPr/>
        </p:nvSpPr>
        <p:spPr bwMode="auto">
          <a:xfrm>
            <a:off x="20592000" y="9547200"/>
            <a:ext cx="902446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to Horizon </a:t>
            </a:r>
          </a:p>
        </p:txBody>
      </p:sp>
      <p:sp>
        <p:nvSpPr>
          <p:cNvPr id="130" name="Rounded Rectangle 171"/>
          <p:cNvSpPr/>
          <p:nvPr/>
        </p:nvSpPr>
        <p:spPr>
          <a:xfrm>
            <a:off x="10458000" y="9342000"/>
            <a:ext cx="9360000" cy="132912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Rectangle 2"/>
          <p:cNvSpPr>
            <a:spLocks noChangeArrowheads="1"/>
          </p:cNvSpPr>
          <p:nvPr/>
        </p:nvSpPr>
        <p:spPr bwMode="auto">
          <a:xfrm>
            <a:off x="936000" y="31166772"/>
            <a:ext cx="875559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</a:t>
            </a:r>
          </a:p>
        </p:txBody>
      </p:sp>
      <p:sp>
        <p:nvSpPr>
          <p:cNvPr id="136" name="Rounded Rectangle 145"/>
          <p:cNvSpPr/>
          <p:nvPr/>
        </p:nvSpPr>
        <p:spPr>
          <a:xfrm>
            <a:off x="629999" y="30877090"/>
            <a:ext cx="9360000" cy="10906411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Rectangle 2"/>
          <p:cNvSpPr>
            <a:spLocks noChangeArrowheads="1"/>
          </p:cNvSpPr>
          <p:nvPr/>
        </p:nvSpPr>
        <p:spPr bwMode="auto">
          <a:xfrm>
            <a:off x="20592000" y="25908972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42" name="Rounded Rectangle 193"/>
          <p:cNvSpPr/>
          <p:nvPr/>
        </p:nvSpPr>
        <p:spPr>
          <a:xfrm>
            <a:off x="20285999" y="35917091"/>
            <a:ext cx="9360000" cy="5866410"/>
          </a:xfrm>
          <a:prstGeom prst="roundRect">
            <a:avLst>
              <a:gd name="adj" fmla="val 5128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Rectangle 2"/>
          <p:cNvSpPr>
            <a:spLocks noChangeArrowheads="1"/>
          </p:cNvSpPr>
          <p:nvPr/>
        </p:nvSpPr>
        <p:spPr bwMode="auto">
          <a:xfrm>
            <a:off x="20592000" y="36118691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20556000" y="37186572"/>
            <a:ext cx="8641154" cy="439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Successful estimation of distance with suitable accuracy for navigation applications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Accurate horizon detection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Robust selection of nearest point of tracked vehicle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Computationally efficient algorithm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Feasible to run in real-time on a USV</a:t>
            </a: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0764000" y="9547200"/>
            <a:ext cx="681778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Detection</a:t>
            </a:r>
          </a:p>
        </p:txBody>
      </p:sp>
      <p:sp>
        <p:nvSpPr>
          <p:cNvPr id="146" name="Rounded Rectangle 199"/>
          <p:cNvSpPr/>
          <p:nvPr/>
        </p:nvSpPr>
        <p:spPr>
          <a:xfrm>
            <a:off x="20285999" y="9342000"/>
            <a:ext cx="9360000" cy="8024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20556000" y="10656000"/>
            <a:ext cx="8474400" cy="168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Distance of each pixel in the ROI from the horizon is calculated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pixel with maximal distance is chosen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" name="Text Box 8"/>
          <p:cNvSpPr txBox="1">
            <a:spLocks noChangeArrowheads="1"/>
          </p:cNvSpPr>
          <p:nvPr/>
        </p:nvSpPr>
        <p:spPr bwMode="auto">
          <a:xfrm>
            <a:off x="964406" y="3494881"/>
            <a:ext cx="28290682" cy="327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he-IL"/>
            </a:defPPr>
            <a:lvl1pPr defTabSz="4175125" rtl="0">
              <a:defRPr sz="5500" b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ahoma" pitchFamily="34" charset="0"/>
              </a:defRPr>
            </a:lvl1pPr>
          </a:lstStyle>
          <a:p>
            <a:pPr algn="ctr" defTabSz="39008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 of Marine Vehicles</a:t>
            </a:r>
          </a:p>
          <a:p>
            <a:pPr algn="ctr" defTabSz="39008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Monocular Video Camera</a:t>
            </a:r>
            <a:endParaRPr lang="en-US" sz="10000" kern="0" baseline="30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1020124" y="7152481"/>
            <a:ext cx="28290682" cy="7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415" tIns="42708" rIns="85415" bIns="42708" anchor="ctr" anchorCtr="0"/>
          <a:lstStyle/>
          <a:p>
            <a:pPr algn="ctr" rtl="0">
              <a:lnSpc>
                <a:spcPct val="80000"/>
              </a:lnSpc>
              <a:spcBef>
                <a:spcPct val="20000"/>
              </a:spcBef>
            </a:pPr>
            <a:r>
              <a:rPr lang="en-US" sz="6000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 Gladstone and Avihai Barel, Supervised by Yair Moshe</a:t>
            </a:r>
          </a:p>
        </p:txBody>
      </p:sp>
      <p:sp>
        <p:nvSpPr>
          <p:cNvPr id="212" name="Rounded Rectangle 199"/>
          <p:cNvSpPr/>
          <p:nvPr/>
        </p:nvSpPr>
        <p:spPr>
          <a:xfrm>
            <a:off x="20285441" y="17834400"/>
            <a:ext cx="9360000" cy="7430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ctangle 2"/>
          <p:cNvSpPr>
            <a:spLocks noChangeArrowheads="1"/>
          </p:cNvSpPr>
          <p:nvPr/>
        </p:nvSpPr>
        <p:spPr bwMode="auto">
          <a:xfrm>
            <a:off x="20592000" y="18018000"/>
            <a:ext cx="8802025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in 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4"/>
              <p:cNvSpPr>
                <a:spLocks noChangeArrowheads="1"/>
              </p:cNvSpPr>
              <p:nvPr/>
            </p:nvSpPr>
            <p:spPr bwMode="auto">
              <a:xfrm>
                <a:off x="20556000" y="19344481"/>
                <a:ext cx="8861157" cy="550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Pixels in the image represent angles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angle of the start of the field of view of the camera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angle between the tracked object and beginning of the field of view of the camera</a:t>
                </a:r>
              </a:p>
            </p:txBody>
          </p:sp>
        </mc:Choice>
        <mc:Fallback xmlns="">
          <p:sp>
            <p:nvSpPr>
              <p:cNvPr id="2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56000" y="19344481"/>
                <a:ext cx="8861157" cy="5508372"/>
              </a:xfrm>
              <a:prstGeom prst="rect">
                <a:avLst/>
              </a:prstGeom>
              <a:blipFill>
                <a:blip r:embed="rId3"/>
                <a:stretch>
                  <a:fillRect l="-2201" b="-85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2" name="Rounded Rectangle 172"/>
          <p:cNvSpPr/>
          <p:nvPr/>
        </p:nvSpPr>
        <p:spPr>
          <a:xfrm>
            <a:off x="10458000" y="23101200"/>
            <a:ext cx="9360000" cy="18684000"/>
          </a:xfrm>
          <a:prstGeom prst="roundRect">
            <a:avLst>
              <a:gd name="adj" fmla="val 2058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Rectangle 4"/>
          <p:cNvSpPr>
            <a:spLocks noChangeArrowheads="1"/>
          </p:cNvSpPr>
          <p:nvPr/>
        </p:nvSpPr>
        <p:spPr bwMode="auto">
          <a:xfrm>
            <a:off x="10764000" y="23385600"/>
            <a:ext cx="8781546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D1282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 Detection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74623" y="32462172"/>
            <a:ext cx="8282480" cy="6162402"/>
            <a:chOff x="1174623" y="32462172"/>
            <a:chExt cx="8282480" cy="6162402"/>
          </a:xfrm>
        </p:grpSpPr>
        <p:sp>
          <p:nvSpPr>
            <p:cNvPr id="347" name="Text Box 50"/>
            <p:cNvSpPr txBox="1"/>
            <p:nvPr/>
          </p:nvSpPr>
          <p:spPr>
            <a:xfrm>
              <a:off x="1671218" y="32462172"/>
              <a:ext cx="1091229" cy="7136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Input Frame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 Box 50"/>
                <p:cNvSpPr txBox="1"/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49" name="Text 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blipFill>
                  <a:blip r:embed="rId4"/>
                  <a:stretch>
                    <a:fillRect l="-4425" r="-16814" b="-20635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5" name="Elbow Connector 334"/>
            <p:cNvCxnSpPr>
              <a:endCxn id="333" idx="0"/>
            </p:cNvCxnSpPr>
            <p:nvPr/>
          </p:nvCxnSpPr>
          <p:spPr>
            <a:xfrm rot="16200000" flipH="1">
              <a:off x="7373731" y="33923698"/>
              <a:ext cx="864812" cy="615630"/>
            </a:xfrm>
            <a:prstGeom prst="bentConnector3">
              <a:avLst>
                <a:gd name="adj1" fmla="val -664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Elbow Connector 343"/>
            <p:cNvCxnSpPr>
              <a:endCxn id="332" idx="0"/>
            </p:cNvCxnSpPr>
            <p:nvPr/>
          </p:nvCxnSpPr>
          <p:spPr>
            <a:xfrm>
              <a:off x="3303436" y="33760825"/>
              <a:ext cx="1884911" cy="906219"/>
            </a:xfrm>
            <a:prstGeom prst="bentConnector2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Text Box 50"/>
            <p:cNvSpPr txBox="1"/>
            <p:nvPr/>
          </p:nvSpPr>
          <p:spPr>
            <a:xfrm>
              <a:off x="6603206" y="35934643"/>
              <a:ext cx="1466254" cy="93583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Distances from the Horizon</a:t>
              </a:r>
            </a:p>
          </p:txBody>
        </p:sp>
        <p:sp>
          <p:nvSpPr>
            <p:cNvPr id="322" name="Text Box 50"/>
            <p:cNvSpPr txBox="1"/>
            <p:nvPr/>
          </p:nvSpPr>
          <p:spPr>
            <a:xfrm>
              <a:off x="5702433" y="37726840"/>
              <a:ext cx="1466254" cy="8977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  in Pixels</a:t>
              </a:r>
            </a:p>
          </p:txBody>
        </p:sp>
        <p:sp>
          <p:nvSpPr>
            <p:cNvPr id="323" name="Text Box 50"/>
            <p:cNvSpPr txBox="1"/>
            <p:nvPr/>
          </p:nvSpPr>
          <p:spPr>
            <a:xfrm>
              <a:off x="2256426" y="37726840"/>
              <a:ext cx="1371319" cy="8977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 in Meters</a:t>
              </a:r>
            </a:p>
          </p:txBody>
        </p:sp>
        <p:cxnSp>
          <p:nvCxnSpPr>
            <p:cNvPr id="324" name="Straight Arrow Connector 323"/>
            <p:cNvCxnSpPr/>
            <p:nvPr/>
          </p:nvCxnSpPr>
          <p:spPr>
            <a:xfrm flipH="1">
              <a:off x="2183606" y="37541342"/>
              <a:ext cx="1483445" cy="1608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 Box 50"/>
            <p:cNvSpPr txBox="1"/>
            <p:nvPr/>
          </p:nvSpPr>
          <p:spPr>
            <a:xfrm>
              <a:off x="8276787" y="33556660"/>
              <a:ext cx="1091229" cy="7136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Line</a:t>
              </a:r>
            </a:p>
          </p:txBody>
        </p:sp>
        <p:sp>
          <p:nvSpPr>
            <p:cNvPr id="326" name="Text Box 50"/>
            <p:cNvSpPr txBox="1"/>
            <p:nvPr/>
          </p:nvSpPr>
          <p:spPr>
            <a:xfrm>
              <a:off x="5855446" y="34852531"/>
              <a:ext cx="1466254" cy="54342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ROI</a:t>
              </a:r>
            </a:p>
          </p:txBody>
        </p:sp>
        <p:cxnSp>
          <p:nvCxnSpPr>
            <p:cNvPr id="327" name="Elbow Connector 326"/>
            <p:cNvCxnSpPr>
              <a:stCxn id="332" idx="3"/>
              <a:endCxn id="333" idx="1"/>
            </p:cNvCxnSpPr>
            <p:nvPr/>
          </p:nvCxnSpPr>
          <p:spPr>
            <a:xfrm flipV="1">
              <a:off x="6153039" y="35331431"/>
              <a:ext cx="996221" cy="3125"/>
            </a:xfrm>
            <a:prstGeom prst="bentConnector3">
              <a:avLst>
                <a:gd name="adj1" fmla="val -1884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Rectangle 329"/>
            <p:cNvSpPr/>
            <p:nvPr/>
          </p:nvSpPr>
          <p:spPr>
            <a:xfrm>
              <a:off x="2216833" y="33652826"/>
              <a:ext cx="7240270" cy="4267200"/>
            </a:xfrm>
            <a:prstGeom prst="rect">
              <a:avLst/>
            </a:prstGeom>
          </p:spPr>
          <p:txBody>
            <a:bodyPr/>
            <a:lstStyle/>
            <a:p>
              <a:endParaRPr lang="en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1" name="Flowchart: Alternate Process 330"/>
            <p:cNvSpPr/>
            <p:nvPr/>
          </p:nvSpPr>
          <p:spPr>
            <a:xfrm>
              <a:off x="5677201" y="33070634"/>
              <a:ext cx="1925066" cy="1336390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Detector</a:t>
              </a:r>
            </a:p>
          </p:txBody>
        </p:sp>
        <p:sp>
          <p:nvSpPr>
            <p:cNvPr id="332" name="Flowchart: Alternate Process 331"/>
            <p:cNvSpPr/>
            <p:nvPr/>
          </p:nvSpPr>
          <p:spPr>
            <a:xfrm>
              <a:off x="4223655" y="34667044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ROI Detection</a:t>
              </a:r>
            </a:p>
          </p:txBody>
        </p:sp>
        <p:sp>
          <p:nvSpPr>
            <p:cNvPr id="333" name="Flowchart: Alternate Process 332"/>
            <p:cNvSpPr/>
            <p:nvPr/>
          </p:nvSpPr>
          <p:spPr>
            <a:xfrm>
              <a:off x="7149260" y="34663919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Calculating Distances from the Horizon</a:t>
              </a:r>
            </a:p>
          </p:txBody>
        </p:sp>
        <p:cxnSp>
          <p:nvCxnSpPr>
            <p:cNvPr id="334" name="Elbow Connector 333"/>
            <p:cNvCxnSpPr>
              <a:endCxn id="332" idx="1"/>
            </p:cNvCxnSpPr>
            <p:nvPr/>
          </p:nvCxnSpPr>
          <p:spPr>
            <a:xfrm>
              <a:off x="2632477" y="35124244"/>
              <a:ext cx="1591178" cy="210312"/>
            </a:xfrm>
            <a:prstGeom prst="bentConnector3">
              <a:avLst>
                <a:gd name="adj1" fmla="val 2366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6" name="Picture 3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4623" y="33129888"/>
              <a:ext cx="2178245" cy="12984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7" name="TextBox 336"/>
                <p:cNvSpPr txBox="1"/>
                <p:nvPr/>
              </p:nvSpPr>
              <p:spPr>
                <a:xfrm>
                  <a:off x="3240171" y="34745220"/>
                  <a:ext cx="990600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he-IL" sz="1600" b="0" dirty="0">
                    <a:solidFill>
                      <a:schemeClr val="l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37" name="TextBox 3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0171" y="34745220"/>
                  <a:ext cx="990600" cy="338554"/>
                </a:xfrm>
                <a:prstGeom prst="rect">
                  <a:avLst/>
                </a:prstGeom>
                <a:blipFill>
                  <a:blip r:embed="rId6"/>
                  <a:stretch>
                    <a:fillRect t="-5455" r="-9877" b="-23636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8" name="Picture 3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1496" y="34667044"/>
              <a:ext cx="2171372" cy="1294351"/>
            </a:xfrm>
            <a:prstGeom prst="rect">
              <a:avLst/>
            </a:prstGeom>
          </p:spPr>
        </p:pic>
        <p:sp>
          <p:nvSpPr>
            <p:cNvPr id="339" name="Plus 338"/>
            <p:cNvSpPr/>
            <p:nvPr/>
          </p:nvSpPr>
          <p:spPr>
            <a:xfrm>
              <a:off x="2334526" y="35178221"/>
              <a:ext cx="280253" cy="263562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0" name="Flowchart: Alternate Process 339"/>
            <p:cNvSpPr/>
            <p:nvPr/>
          </p:nvSpPr>
          <p:spPr>
            <a:xfrm>
              <a:off x="3652469" y="36878270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Translate Distance to Meters</a:t>
              </a:r>
            </a:p>
          </p:txBody>
        </p:sp>
        <p:sp>
          <p:nvSpPr>
            <p:cNvPr id="342" name="Flowchart: Alternate Process 341"/>
            <p:cNvSpPr/>
            <p:nvPr/>
          </p:nvSpPr>
          <p:spPr>
            <a:xfrm>
              <a:off x="7149690" y="36875438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Choosing Pixel with Maximal Distance</a:t>
              </a:r>
            </a:p>
          </p:txBody>
        </p:sp>
        <p:cxnSp>
          <p:nvCxnSpPr>
            <p:cNvPr id="343" name="Straight Arrow Connector 342"/>
            <p:cNvCxnSpPr/>
            <p:nvPr/>
          </p:nvCxnSpPr>
          <p:spPr>
            <a:xfrm flipV="1">
              <a:off x="5147791" y="33750472"/>
              <a:ext cx="511125" cy="997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333" idx="2"/>
              <a:endCxn id="342" idx="0"/>
            </p:cNvCxnSpPr>
            <p:nvPr/>
          </p:nvCxnSpPr>
          <p:spPr>
            <a:xfrm>
              <a:off x="8113952" y="35998943"/>
              <a:ext cx="430" cy="876495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1"/>
              <a:endCxn id="340" idx="3"/>
            </p:cNvCxnSpPr>
            <p:nvPr/>
          </p:nvCxnSpPr>
          <p:spPr>
            <a:xfrm flipH="1">
              <a:off x="5581853" y="37542950"/>
              <a:ext cx="1567837" cy="283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Text Box 50"/>
            <p:cNvSpPr txBox="1"/>
            <p:nvPr/>
          </p:nvSpPr>
          <p:spPr>
            <a:xfrm>
              <a:off x="1345406" y="36036903"/>
              <a:ext cx="1771022" cy="87168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Object Tracking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575250" y="13019881"/>
            <a:ext cx="8918154" cy="5388097"/>
            <a:chOff x="10575250" y="9924226"/>
            <a:chExt cx="8918154" cy="5388097"/>
          </a:xfrm>
        </p:grpSpPr>
        <p:cxnSp>
          <p:nvCxnSpPr>
            <p:cNvPr id="356" name="Elbow Connector 355"/>
            <p:cNvCxnSpPr>
              <a:stCxn id="352" idx="3"/>
              <a:endCxn id="359" idx="1"/>
            </p:cNvCxnSpPr>
            <p:nvPr/>
          </p:nvCxnSpPr>
          <p:spPr>
            <a:xfrm flipV="1">
              <a:off x="14540140" y="12893639"/>
              <a:ext cx="414164" cy="394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Elbow Connector 254"/>
            <p:cNvCxnSpPr>
              <a:stCxn id="354" idx="3"/>
              <a:endCxn id="360" idx="1"/>
            </p:cNvCxnSpPr>
            <p:nvPr/>
          </p:nvCxnSpPr>
          <p:spPr>
            <a:xfrm flipV="1">
              <a:off x="14538488" y="14608964"/>
              <a:ext cx="590928" cy="3630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Elbow Connector 255"/>
            <p:cNvCxnSpPr>
              <a:stCxn id="328" idx="3"/>
              <a:endCxn id="350" idx="1"/>
            </p:cNvCxnSpPr>
            <p:nvPr/>
          </p:nvCxnSpPr>
          <p:spPr>
            <a:xfrm>
              <a:off x="14539400" y="11216843"/>
              <a:ext cx="414189" cy="7661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Elbow Connector 304"/>
            <p:cNvCxnSpPr>
              <a:stCxn id="350" idx="3"/>
              <a:endCxn id="351" idx="1"/>
            </p:cNvCxnSpPr>
            <p:nvPr/>
          </p:nvCxnSpPr>
          <p:spPr>
            <a:xfrm>
              <a:off x="17029277" y="11224504"/>
              <a:ext cx="388439" cy="1085"/>
            </a:xfrm>
            <a:prstGeom prst="bentConnector3">
              <a:avLst>
                <a:gd name="adj1" fmla="val -6525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Rounded Rectangle 327"/>
            <p:cNvSpPr/>
            <p:nvPr/>
          </p:nvSpPr>
          <p:spPr>
            <a:xfrm>
              <a:off x="12466239" y="10557192"/>
              <a:ext cx="2073161" cy="1319302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Ins="36000"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Morphological Erosion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10906339" y="9924226"/>
              <a:ext cx="91270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Input Frame</a:t>
              </a:r>
              <a:endParaRPr lang="he-IL" sz="20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16957412" y="14329801"/>
              <a:ext cx="113620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0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Line</a:t>
              </a:r>
              <a:endParaRPr lang="he-IL" sz="20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14953589" y="1056613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Histogram Equalization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1" name="Rounded Rectangle 350"/>
            <p:cNvSpPr/>
            <p:nvPr/>
          </p:nvSpPr>
          <p:spPr>
            <a:xfrm>
              <a:off x="17417716" y="1056722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Canny Edge Detection</a:t>
              </a:r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12464452" y="12239220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Noise Reduction</a:t>
              </a:r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17417716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Choosing Maximal Non-Vertical Line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4" name="Rounded Rectangle 353"/>
            <p:cNvSpPr/>
            <p:nvPr/>
          </p:nvSpPr>
          <p:spPr>
            <a:xfrm>
              <a:off x="12462800" y="1395422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Temporal Median Filter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55" name="Elbow Connector 354"/>
            <p:cNvCxnSpPr>
              <a:stCxn id="361" idx="3"/>
              <a:endCxn id="328" idx="1"/>
            </p:cNvCxnSpPr>
            <p:nvPr/>
          </p:nvCxnSpPr>
          <p:spPr>
            <a:xfrm>
              <a:off x="12149609" y="11212204"/>
              <a:ext cx="316630" cy="463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Elbow Connector 356"/>
            <p:cNvCxnSpPr>
              <a:stCxn id="359" idx="3"/>
              <a:endCxn id="353" idx="1"/>
            </p:cNvCxnSpPr>
            <p:nvPr/>
          </p:nvCxnSpPr>
          <p:spPr>
            <a:xfrm>
              <a:off x="17029992" y="12893639"/>
              <a:ext cx="387724" cy="12700"/>
            </a:xfrm>
            <a:prstGeom prst="bentConnector3">
              <a:avLst>
                <a:gd name="adj1" fmla="val -45809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Elbow Connector 357"/>
            <p:cNvCxnSpPr>
              <a:stCxn id="353" idx="3"/>
              <a:endCxn id="354" idx="1"/>
            </p:cNvCxnSpPr>
            <p:nvPr/>
          </p:nvCxnSpPr>
          <p:spPr>
            <a:xfrm flipH="1">
              <a:off x="12462800" y="12893639"/>
              <a:ext cx="7030604" cy="1718955"/>
            </a:xfrm>
            <a:prstGeom prst="bentConnector5">
              <a:avLst>
                <a:gd name="adj1" fmla="val -1896"/>
                <a:gd name="adj2" fmla="val 50000"/>
                <a:gd name="adj3" fmla="val 10474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Rounded Rectangle 358"/>
            <p:cNvSpPr/>
            <p:nvPr/>
          </p:nvSpPr>
          <p:spPr>
            <a:xfrm>
              <a:off x="14954304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Hough Transform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60" name="Picture 3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129416" y="13905604"/>
              <a:ext cx="1880028" cy="140671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pic>
          <p:nvPicPr>
            <p:cNvPr id="361" name="Picture 36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75250" y="10621128"/>
              <a:ext cx="1574359" cy="11821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cxnSp>
          <p:nvCxnSpPr>
            <p:cNvPr id="362" name="Straight Connector 361"/>
            <p:cNvCxnSpPr>
              <a:stCxn id="360" idx="1"/>
              <a:endCxn id="360" idx="3"/>
            </p:cNvCxnSpPr>
            <p:nvPr/>
          </p:nvCxnSpPr>
          <p:spPr>
            <a:xfrm>
              <a:off x="15129416" y="14608964"/>
              <a:ext cx="18800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Elbow Connector 362"/>
            <p:cNvCxnSpPr>
              <a:stCxn id="351" idx="3"/>
              <a:endCxn id="352" idx="1"/>
            </p:cNvCxnSpPr>
            <p:nvPr/>
          </p:nvCxnSpPr>
          <p:spPr>
            <a:xfrm flipH="1">
              <a:off x="12464452" y="11225589"/>
              <a:ext cx="7028952" cy="1671999"/>
            </a:xfrm>
            <a:prstGeom prst="bentConnector5">
              <a:avLst>
                <a:gd name="adj1" fmla="val -1897"/>
                <a:gd name="adj2" fmla="val 50000"/>
                <a:gd name="adj3" fmla="val 104743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5651832" y="19108800"/>
            <a:ext cx="3516574" cy="2640516"/>
            <a:chOff x="15251157" y="16014448"/>
            <a:chExt cx="3516574" cy="2640516"/>
          </a:xfrm>
        </p:grpSpPr>
        <p:pic>
          <p:nvPicPr>
            <p:cNvPr id="364" name="Picture 36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251157" y="16014448"/>
              <a:ext cx="3516574" cy="2640516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 bwMode="auto">
            <a:xfrm flipH="1" flipV="1">
              <a:off x="15251157" y="17324659"/>
              <a:ext cx="3516574" cy="104774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11175206" y="19105200"/>
            <a:ext cx="3524492" cy="2647950"/>
            <a:chOff x="10927556" y="16010731"/>
            <a:chExt cx="3524492" cy="2647950"/>
          </a:xfrm>
        </p:grpSpPr>
        <p:pic>
          <p:nvPicPr>
            <p:cNvPr id="2135" name="Picture 11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7556" y="16010731"/>
              <a:ext cx="3524491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5" name="Straight Connector 364"/>
            <p:cNvCxnSpPr/>
            <p:nvPr/>
          </p:nvCxnSpPr>
          <p:spPr bwMode="auto">
            <a:xfrm flipH="1">
              <a:off x="10927556" y="17261947"/>
              <a:ext cx="3524492" cy="215112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6" name="Rectangle 4"/>
          <p:cNvSpPr>
            <a:spLocks noChangeArrowheads="1"/>
          </p:cNvSpPr>
          <p:nvPr/>
        </p:nvSpPr>
        <p:spPr bwMode="auto">
          <a:xfrm>
            <a:off x="10675305" y="21898800"/>
            <a:ext cx="8908221" cy="5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Horizon line detection for two different settings</a:t>
            </a:r>
          </a:p>
        </p:txBody>
      </p:sp>
      <p:sp>
        <p:nvSpPr>
          <p:cNvPr id="367" name="Rectangle 4"/>
          <p:cNvSpPr>
            <a:spLocks noChangeArrowheads="1"/>
          </p:cNvSpPr>
          <p:nvPr/>
        </p:nvSpPr>
        <p:spPr bwMode="auto">
          <a:xfrm>
            <a:off x="10728000" y="10656000"/>
            <a:ext cx="8820000" cy="25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Hough transform based solution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Accurate and consistent horizon detection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thresholds help in handling varying environmental conditions, such as sun glare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0525315" y="24267600"/>
            <a:ext cx="9184291" cy="6019800"/>
            <a:chOff x="10775659" y="26665676"/>
            <a:chExt cx="9184291" cy="6019800"/>
          </a:xfrm>
        </p:grpSpPr>
        <p:cxnSp>
          <p:nvCxnSpPr>
            <p:cNvPr id="369" name="Elbow Connector 368"/>
            <p:cNvCxnSpPr/>
            <p:nvPr/>
          </p:nvCxnSpPr>
          <p:spPr>
            <a:xfrm>
              <a:off x="15812038" y="31509017"/>
              <a:ext cx="1197406" cy="12700"/>
            </a:xfrm>
            <a:prstGeom prst="bentConnector3">
              <a:avLst>
                <a:gd name="adj1" fmla="val -3905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3" name="Group 372"/>
            <p:cNvGrpSpPr/>
            <p:nvPr/>
          </p:nvGrpSpPr>
          <p:grpSpPr>
            <a:xfrm>
              <a:off x="10824718" y="26665676"/>
              <a:ext cx="8773006" cy="5481215"/>
              <a:chOff x="87568" y="668341"/>
              <a:chExt cx="8773006" cy="5481215"/>
            </a:xfrm>
          </p:grpSpPr>
          <p:sp>
            <p:nvSpPr>
              <p:cNvPr id="374" name="Rounded Rectangle 373"/>
              <p:cNvSpPr/>
              <p:nvPr/>
            </p:nvSpPr>
            <p:spPr>
              <a:xfrm>
                <a:off x="3658475" y="1420926"/>
                <a:ext cx="1946586" cy="1303511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Determine Threshold Increment</a:t>
                </a:r>
                <a:endParaRPr lang="he-IL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87568" y="668341"/>
                <a:ext cx="294128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Input Frame and</a:t>
                </a:r>
                <a:b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Object Tracking</a:t>
                </a:r>
                <a:endParaRPr lang="he-IL" sz="2000" b="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6" name="Rounded Rectangle 375"/>
              <p:cNvSpPr/>
              <p:nvPr/>
            </p:nvSpPr>
            <p:spPr>
              <a:xfrm>
                <a:off x="3658892" y="3109259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Extract MSER Regions</a:t>
                </a:r>
                <a:endParaRPr lang="he-IL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7" name="Rounded Rectangle 376"/>
              <p:cNvSpPr/>
              <p:nvPr/>
            </p:nvSpPr>
            <p:spPr>
              <a:xfrm>
                <a:off x="3658475" y="4841964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Choose Closest</a:t>
                </a:r>
              </a:p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Region</a:t>
                </a:r>
              </a:p>
            </p:txBody>
          </p:sp>
          <p:cxnSp>
            <p:nvCxnSpPr>
              <p:cNvPr id="378" name="Elbow Connector 377"/>
              <p:cNvCxnSpPr>
                <a:endCxn id="384" idx="3"/>
              </p:cNvCxnSpPr>
              <p:nvPr/>
            </p:nvCxnSpPr>
            <p:spPr>
              <a:xfrm flipV="1">
                <a:off x="1714287" y="2088020"/>
                <a:ext cx="1944188" cy="193976"/>
              </a:xfrm>
              <a:prstGeom prst="bentConnector3">
                <a:avLst>
                  <a:gd name="adj1" fmla="val 38270"/>
                </a:avLst>
              </a:prstGeom>
              <a:ln w="88900">
                <a:solidFill>
                  <a:srgbClr val="465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9" name="TextBox 378"/>
              <p:cNvSpPr txBox="1"/>
              <p:nvPr/>
            </p:nvSpPr>
            <p:spPr>
              <a:xfrm>
                <a:off x="6345974" y="3963101"/>
                <a:ext cx="25146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ROI</a:t>
                </a:r>
                <a:endParaRPr lang="he-IL" sz="2000" b="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80" name="Straight Arrow Connector 379"/>
            <p:cNvCxnSpPr>
              <a:stCxn id="374" idx="2"/>
              <a:endCxn id="376" idx="0"/>
            </p:cNvCxnSpPr>
            <p:nvPr/>
          </p:nvCxnSpPr>
          <p:spPr>
            <a:xfrm>
              <a:off x="15368918" y="28721772"/>
              <a:ext cx="960" cy="38482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376" idx="2"/>
              <a:endCxn id="377" idx="0"/>
            </p:cNvCxnSpPr>
            <p:nvPr/>
          </p:nvCxnSpPr>
          <p:spPr>
            <a:xfrm flipH="1">
              <a:off x="15369461" y="30414186"/>
              <a:ext cx="417" cy="425113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2" name="Picture 38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75659" y="27284121"/>
              <a:ext cx="3126321" cy="2278192"/>
            </a:xfrm>
            <a:prstGeom prst="rect">
              <a:avLst/>
            </a:prstGeom>
          </p:spPr>
        </p:pic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720899" y="30325136"/>
              <a:ext cx="3239051" cy="2360340"/>
            </a:xfrm>
            <a:prstGeom prst="rect">
              <a:avLst/>
            </a:prstGeom>
          </p:spPr>
        </p:pic>
        <p:sp>
          <p:nvSpPr>
            <p:cNvPr id="384" name="TextBox 383"/>
            <p:cNvSpPr txBox="1"/>
            <p:nvPr/>
          </p:nvSpPr>
          <p:spPr>
            <a:xfrm>
              <a:off x="13154229" y="27916078"/>
              <a:ext cx="12413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he-IL" sz="16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86" name="Rectangle 4"/>
          <p:cNvSpPr>
            <a:spLocks noChangeArrowheads="1"/>
          </p:cNvSpPr>
          <p:nvPr/>
        </p:nvSpPr>
        <p:spPr bwMode="auto">
          <a:xfrm>
            <a:off x="10728000" y="30078000"/>
            <a:ext cx="8820000" cy="501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Maximally Stable Extremal Regions (MSER) is an efficient feature extraction algorithm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Suggested in [</a:t>
            </a:r>
            <a:r>
              <a:rPr lang="en-US" sz="3200" b="0" dirty="0" err="1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Matas</a:t>
            </a: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2004]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Thresholds the image under a sequence of increasing threshold values and looks for stable connected components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Stable connected components are those whose area remains unchanged over a certain number of thresholds</a:t>
            </a:r>
          </a:p>
        </p:txBody>
      </p:sp>
      <p:sp>
        <p:nvSpPr>
          <p:cNvPr id="387" name="Rectangle 4"/>
          <p:cNvSpPr>
            <a:spLocks noChangeArrowheads="1"/>
          </p:cNvSpPr>
          <p:nvPr/>
        </p:nvSpPr>
        <p:spPr bwMode="auto">
          <a:xfrm>
            <a:off x="900000" y="39091572"/>
            <a:ext cx="8820000" cy="256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tracker input is a pixel location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tracker is somewhere on or near the object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ROI (region of interest) contains the contact point of the vehicle with the sea surface </a:t>
            </a:r>
          </a:p>
        </p:txBody>
      </p:sp>
      <p:sp>
        <p:nvSpPr>
          <p:cNvPr id="396" name="Rectangle 4"/>
          <p:cNvSpPr>
            <a:spLocks noChangeArrowheads="1"/>
          </p:cNvSpPr>
          <p:nvPr/>
        </p:nvSpPr>
        <p:spPr bwMode="auto">
          <a:xfrm>
            <a:off x="10728000" y="40607774"/>
            <a:ext cx="8820000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ROI is chosen to be the region closest to the tracker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7" name="Group 396"/>
          <p:cNvGrpSpPr/>
          <p:nvPr/>
        </p:nvGrpSpPr>
        <p:grpSpPr>
          <a:xfrm>
            <a:off x="20791104" y="12368058"/>
            <a:ext cx="8349790" cy="4766623"/>
            <a:chOff x="-685800" y="1354610"/>
            <a:chExt cx="10515600" cy="6002981"/>
          </a:xfrm>
        </p:grpSpPr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11">
              <a:lum bright="20000" contrast="40000"/>
            </a:blip>
            <a:stretch>
              <a:fillRect/>
            </a:stretch>
          </p:blipFill>
          <p:spPr>
            <a:xfrm>
              <a:off x="-685800" y="1354610"/>
              <a:ext cx="10515600" cy="6002981"/>
            </a:xfrm>
            <a:prstGeom prst="rect">
              <a:avLst/>
            </a:prstGeom>
          </p:spPr>
        </p:pic>
        <p:sp>
          <p:nvSpPr>
            <p:cNvPr id="399" name="Rectangle 398"/>
            <p:cNvSpPr/>
            <p:nvPr/>
          </p:nvSpPr>
          <p:spPr>
            <a:xfrm rot="151824">
              <a:off x="6472236" y="4688867"/>
              <a:ext cx="135378" cy="1163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400" name="Straight Connector 399"/>
            <p:cNvCxnSpPr/>
            <p:nvPr/>
          </p:nvCxnSpPr>
          <p:spPr>
            <a:xfrm flipV="1">
              <a:off x="6265304" y="4688867"/>
              <a:ext cx="59296" cy="771357"/>
            </a:xfrm>
            <a:prstGeom prst="line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1" name="Rectangle 400"/>
            <p:cNvSpPr/>
            <p:nvPr/>
          </p:nvSpPr>
          <p:spPr>
            <a:xfrm rot="222171">
              <a:off x="6317563" y="4688867"/>
              <a:ext cx="135378" cy="116374"/>
            </a:xfrm>
            <a:prstGeom prst="rect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402" name="Straight Connector 401"/>
            <p:cNvCxnSpPr/>
            <p:nvPr/>
          </p:nvCxnSpPr>
          <p:spPr>
            <a:xfrm flipV="1">
              <a:off x="6400800" y="4670732"/>
              <a:ext cx="76200" cy="60959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>
              <a:off x="152400" y="4629928"/>
              <a:ext cx="88392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1456667" y="16707600"/>
            <a:ext cx="7018664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distance of two pixels in the ROI to the horizon</a:t>
            </a:r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1418006" y="20089371"/>
            <a:ext cx="7776000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USV at sea</a:t>
            </a:r>
          </a:p>
        </p:txBody>
      </p:sp>
      <p:sp>
        <p:nvSpPr>
          <p:cNvPr id="239" name="Rectangle 4"/>
          <p:cNvSpPr>
            <a:spLocks noChangeAspect="1" noChangeArrowheads="1"/>
          </p:cNvSpPr>
          <p:nvPr/>
        </p:nvSpPr>
        <p:spPr bwMode="auto">
          <a:xfrm>
            <a:off x="11504520" y="39766080"/>
            <a:ext cx="7062086" cy="84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MSER regions for a frame of a sailboat. The coordinates supplied by the tracker are marked as a red cross.</a:t>
            </a:r>
          </a:p>
        </p:txBody>
      </p:sp>
      <p:pic>
        <p:nvPicPr>
          <p:cNvPr id="1026" name="Picture 2" descr="http://www.navaldrones.com/images/Edredo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06" y="14815782"/>
            <a:ext cx="7776000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520" y="35508485"/>
            <a:ext cx="7062086" cy="41813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25307" y="31260606"/>
            <a:ext cx="4556494" cy="33351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984347" y="31253739"/>
            <a:ext cx="4555059" cy="3334115"/>
          </a:xfrm>
          <a:prstGeom prst="rect">
            <a:avLst/>
          </a:prstGeom>
        </p:spPr>
      </p:pic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20556000" y="27051972"/>
            <a:ext cx="8474400" cy="441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experiment with multiple marine vessels was conducted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comparison to ground truth, videos were synchronized with GPS coordinate measurements for each vessel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show a mean absolute relative error of 7.1% with a standard deviation of 5.8% 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/>
              <p:cNvSpPr/>
              <p:nvPr/>
            </p:nvSpPr>
            <p:spPr>
              <a:xfrm>
                <a:off x="20592000" y="19794842"/>
                <a:ext cx="424865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2000" y="19794842"/>
                <a:ext cx="4248653" cy="584775"/>
              </a:xfrm>
              <a:prstGeom prst="rect">
                <a:avLst/>
              </a:prstGeom>
              <a:blipFill rotWithShape="0"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Rounded Rectangle 199"/>
          <p:cNvSpPr/>
          <p:nvPr/>
        </p:nvSpPr>
        <p:spPr>
          <a:xfrm>
            <a:off x="20286000" y="25732691"/>
            <a:ext cx="9360000" cy="9716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000060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438" y="599281"/>
            <a:ext cx="4130968" cy="1862121"/>
          </a:xfrm>
          <a:prstGeom prst="rect">
            <a:avLst/>
          </a:prstGeom>
          <a:noFill/>
        </p:spPr>
      </p:pic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26411542" y="41975881"/>
            <a:ext cx="3280263" cy="61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algn="l" rtl="0">
              <a:spcBef>
                <a:spcPts val="1682"/>
              </a:spcBef>
              <a:buSzPct val="125000"/>
            </a:pPr>
            <a:r>
              <a:rPr lang="en-US" sz="299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2016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337006" y="8264222"/>
            <a:ext cx="9611271" cy="794999"/>
            <a:chOff x="10489406" y="8264222"/>
            <a:chExt cx="9611271" cy="794999"/>
          </a:xfrm>
        </p:grpSpPr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66"/>
            <a:stretch>
              <a:fillRect/>
            </a:stretch>
          </p:blipFill>
          <p:spPr>
            <a:xfrm>
              <a:off x="16853592" y="8280000"/>
              <a:ext cx="3247085" cy="756000"/>
            </a:xfrm>
            <a:prstGeom prst="rect">
              <a:avLst/>
            </a:prstGeom>
          </p:spPr>
        </p:pic>
        <p:sp>
          <p:nvSpPr>
            <p:cNvPr id="153" name="Rectangle 3"/>
            <p:cNvSpPr>
              <a:spLocks noChangeArrowheads="1"/>
            </p:cNvSpPr>
            <p:nvPr/>
          </p:nvSpPr>
          <p:spPr bwMode="auto">
            <a:xfrm>
              <a:off x="10489406" y="8264222"/>
              <a:ext cx="9611271" cy="794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415" tIns="42708" rIns="85415" bIns="42708" anchor="ctr" anchorCtr="0"/>
            <a:lstStyle/>
            <a:p>
              <a:pPr algn="l" rtl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4800" dirty="0">
                  <a:solidFill>
                    <a:srgbClr val="000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collaboration with</a:t>
              </a:r>
            </a:p>
          </p:txBody>
        </p:sp>
      </p:grp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1160AF90-06E9-466C-8E4C-AE5B9402855E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0" y="720901"/>
            <a:ext cx="8239920" cy="1618880"/>
          </a:xfrm>
          <a:prstGeom prst="rect">
            <a:avLst/>
          </a:prstGeom>
        </p:spPr>
      </p:pic>
      <p:pic>
        <p:nvPicPr>
          <p:cNvPr id="4" name="Picture 3" descr="A purple and blue sound waves&#10;&#10;AI-generated content may be incorrect.">
            <a:extLst>
              <a:ext uri="{FF2B5EF4-FFF2-40B4-BE49-F238E27FC236}">
                <a16:creationId xmlns:a16="http://schemas.microsoft.com/office/drawing/2014/main" id="{C0464897-E4E7-5700-5F3E-5E8279B904FE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400" y="218281"/>
            <a:ext cx="3990943" cy="270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140</TotalTime>
  <Words>530</Words>
  <Application>Microsoft Office PowerPoint</Application>
  <PresentationFormat>Custom</PresentationFormat>
  <Paragraphs>93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Times New Roman</vt:lpstr>
      <vt:lpstr>Wingdings</vt:lpstr>
      <vt:lpstr>Blank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SIPL Poster Template #1 with long title height</dc:title>
  <dc:creator>yair@ee.technion.ac.il</dc:creator>
  <cp:lastModifiedBy>Yair Moshe</cp:lastModifiedBy>
  <cp:revision>3</cp:revision>
  <dcterms:created xsi:type="dcterms:W3CDTF">2016-09-01T09:00:45Z</dcterms:created>
  <dcterms:modified xsi:type="dcterms:W3CDTF">2025-07-05T07:03:11Z</dcterms:modified>
</cp:coreProperties>
</file>