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9928225" cy="6797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2A5"/>
    <a:srgbClr val="002147"/>
    <a:srgbClr val="9900CC"/>
    <a:srgbClr val="CC00FF"/>
    <a:srgbClr val="800080"/>
    <a:srgbClr val="CC00CC"/>
    <a:srgbClr val="6600CC"/>
    <a:srgbClr val="629BBB"/>
    <a:srgbClr val="9AC1D6"/>
    <a:srgbClr val="9AD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053C5-5013-429B-B4EB-0AC28FB50233}" v="9" dt="2025-07-05T06:51:47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308" autoAdjust="0"/>
    <p:restoredTop sz="95481" autoAdjust="0"/>
  </p:normalViewPr>
  <p:slideViewPr>
    <p:cSldViewPr>
      <p:cViewPr varScale="1">
        <p:scale>
          <a:sx n="14" d="100"/>
          <a:sy n="14" d="100"/>
        </p:scale>
        <p:origin x="3366" y="162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069" y="0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474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069" y="6456474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069" y="0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2413" y="511175"/>
            <a:ext cx="1801812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75" y="3229926"/>
            <a:ext cx="7944719" cy="30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474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069" y="6456474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ounded Rectangle 18"/>
          <p:cNvSpPr/>
          <p:nvPr/>
        </p:nvSpPr>
        <p:spPr>
          <a:xfrm>
            <a:off x="20285999" y="35917091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ounded Rectangle 18"/>
          <p:cNvSpPr/>
          <p:nvPr/>
        </p:nvSpPr>
        <p:spPr>
          <a:xfrm>
            <a:off x="20286000" y="25732691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ounded Rectangle 18"/>
          <p:cNvSpPr/>
          <p:nvPr/>
        </p:nvSpPr>
        <p:spPr>
          <a:xfrm>
            <a:off x="20285441" y="167544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ounded Rectangle 18"/>
          <p:cNvSpPr/>
          <p:nvPr/>
        </p:nvSpPr>
        <p:spPr>
          <a:xfrm>
            <a:off x="20285999" y="826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ounded Rectangle 18"/>
          <p:cNvSpPr/>
          <p:nvPr/>
        </p:nvSpPr>
        <p:spPr>
          <a:xfrm>
            <a:off x="10458000" y="231012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ounded Rectangle 18"/>
          <p:cNvSpPr/>
          <p:nvPr/>
        </p:nvSpPr>
        <p:spPr>
          <a:xfrm>
            <a:off x="10458000" y="826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ounded Rectangle 18"/>
          <p:cNvSpPr/>
          <p:nvPr/>
        </p:nvSpPr>
        <p:spPr>
          <a:xfrm>
            <a:off x="629999" y="3087709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ounded Rectangle 18"/>
          <p:cNvSpPr/>
          <p:nvPr/>
        </p:nvSpPr>
        <p:spPr>
          <a:xfrm>
            <a:off x="629999" y="826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159" y="17960400"/>
            <a:ext cx="4396628" cy="3822247"/>
          </a:xfrm>
          <a:prstGeom prst="rect">
            <a:avLst/>
          </a:prstGeom>
        </p:spPr>
      </p:pic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34781" y="8323200"/>
            <a:ext cx="5567957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957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USV size limitations prevent usage of multiple sensors</a:t>
            </a: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36000" y="20030400"/>
            <a:ext cx="5523461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5898400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changing environment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776406" y="34654862"/>
            <a:ext cx="8478682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distance vs. GPS measured distance </a:t>
            </a:r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936000" y="24753600"/>
            <a:ext cx="768894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20592000" y="8323200"/>
            <a:ext cx="902446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Horizon </a:t>
            </a:r>
          </a:p>
        </p:txBody>
      </p:sp>
      <p:sp>
        <p:nvSpPr>
          <p:cNvPr id="135" name="Rectangle 2"/>
          <p:cNvSpPr>
            <a:spLocks noChangeArrowheads="1"/>
          </p:cNvSpPr>
          <p:nvPr/>
        </p:nvSpPr>
        <p:spPr bwMode="auto">
          <a:xfrm>
            <a:off x="936000" y="30937047"/>
            <a:ext cx="875559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</a:t>
            </a:r>
          </a:p>
        </p:txBody>
      </p:sp>
      <p:sp>
        <p:nvSpPr>
          <p:cNvPr id="137" name="Rectangle 2"/>
          <p:cNvSpPr>
            <a:spLocks noChangeArrowheads="1"/>
          </p:cNvSpPr>
          <p:nvPr/>
        </p:nvSpPr>
        <p:spPr bwMode="auto">
          <a:xfrm>
            <a:off x="20592000" y="25792648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20592000" y="35977048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556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estimation of distance with suitable accuracy for navigation applications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horizon detection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Feasible to run in real-time on a USV</a:t>
            </a: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0764000" y="8323200"/>
            <a:ext cx="681778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Detection</a:t>
            </a: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556000" y="957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Rectangle 2"/>
          <p:cNvSpPr>
            <a:spLocks noChangeArrowheads="1"/>
          </p:cNvSpPr>
          <p:nvPr/>
        </p:nvSpPr>
        <p:spPr bwMode="auto">
          <a:xfrm>
            <a:off x="20592000" y="16815600"/>
            <a:ext cx="8802025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in 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556000" y="18637200"/>
                <a:ext cx="8861157" cy="6306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6000" y="18637200"/>
                <a:ext cx="8861157" cy="6306152"/>
              </a:xfrm>
              <a:prstGeom prst="rect">
                <a:avLst/>
              </a:prstGeom>
              <a:blipFill>
                <a:blip r:embed="rId3"/>
                <a:stretch>
                  <a:fillRect l="-2201" b="-58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Rectangle 4"/>
          <p:cNvSpPr>
            <a:spLocks noChangeArrowheads="1"/>
          </p:cNvSpPr>
          <p:nvPr/>
        </p:nvSpPr>
        <p:spPr bwMode="auto">
          <a:xfrm>
            <a:off x="10764000" y="23162400"/>
            <a:ext cx="8781546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 Detection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4623" y="32462172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>
                  <a:blip r:embed="rId4"/>
                  <a:stretch>
                    <a:fillRect l="-4425" r="-16814" b="-20635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  <p:txBody>
            <a:bodyPr/>
            <a:lstStyle/>
            <a:p>
              <a:endParaRPr lang="en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Object Tracking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75250" y="12410281"/>
            <a:ext cx="8918154" cy="5410897"/>
            <a:chOff x="10575250" y="9901426"/>
            <a:chExt cx="8918154" cy="5410897"/>
          </a:xfrm>
        </p:grpSpPr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40140" y="12893639"/>
              <a:ext cx="414164" cy="394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 flipV="1">
              <a:off x="14538488" y="14608964"/>
              <a:ext cx="590928" cy="363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39400" y="11216843"/>
              <a:ext cx="414189" cy="7661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29277" y="11224504"/>
              <a:ext cx="388439" cy="1085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66239" y="10557192"/>
              <a:ext cx="2073161" cy="1319302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Morphological Erosion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906339" y="9901426"/>
              <a:ext cx="91270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6957412" y="14329801"/>
              <a:ext cx="113620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53589" y="1056613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Histogram Equalization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7716" y="1056722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64452" y="12239220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7716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Maximal Non-Vertical Line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62800" y="1395422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Temporal Median Filter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5" name="Elbow Connector 354"/>
            <p:cNvCxnSpPr>
              <a:stCxn id="361" idx="3"/>
              <a:endCxn id="328" idx="1"/>
            </p:cNvCxnSpPr>
            <p:nvPr/>
          </p:nvCxnSpPr>
          <p:spPr>
            <a:xfrm>
              <a:off x="12149609" y="11212204"/>
              <a:ext cx="316630" cy="463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29992" y="12893639"/>
              <a:ext cx="387724" cy="1270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62800" y="12893639"/>
              <a:ext cx="7030604" cy="1718955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54304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Hough Transform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29416" y="13905604"/>
              <a:ext cx="1880028" cy="14067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75250" y="10621128"/>
              <a:ext cx="1574359" cy="11821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29416" y="14608964"/>
              <a:ext cx="18800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64452" y="11225589"/>
              <a:ext cx="7028952" cy="1671999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51832" y="19044000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75206" y="19040400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75305" y="21834000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728000" y="957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526400" y="24267600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Determine Threshold Increment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Input Frame and</a:t>
                </a:r>
                <a:b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Object Tracking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Extract MSER Regions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728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Maximally Stable Extremal Regions (MSER) is an efficient feature extraction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in [</a:t>
            </a:r>
            <a:r>
              <a:rPr lang="en-US" sz="3200" b="0" dirty="0" err="1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Matas</a:t>
            </a: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2004]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Thresholds the image under a sequence of increasing threshold values and looks for stable connected components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9091572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728000" y="40608000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456000" y="15627600"/>
            <a:ext cx="7018664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1418400" y="19008000"/>
            <a:ext cx="7776000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11505600" y="39765600"/>
            <a:ext cx="7063200" cy="8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00" y="13737600"/>
            <a:ext cx="77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600" y="35510400"/>
            <a:ext cx="7065135" cy="418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25307" y="31260606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84347" y="31253739"/>
            <a:ext cx="4555059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556000" y="27051972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436400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436400"/>
                <a:ext cx="4248653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26411542" y="419758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2016</a:t>
            </a:r>
          </a:p>
        </p:txBody>
      </p:sp>
      <p:sp>
        <p:nvSpPr>
          <p:cNvPr id="132" name="Rounded Rectangle 18"/>
          <p:cNvSpPr/>
          <p:nvPr/>
        </p:nvSpPr>
        <p:spPr>
          <a:xfrm>
            <a:off x="629999" y="8262000"/>
            <a:ext cx="9360000" cy="22147200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Rounded Rectangle 171"/>
          <p:cNvSpPr/>
          <p:nvPr/>
        </p:nvSpPr>
        <p:spPr>
          <a:xfrm>
            <a:off x="10458000" y="8261999"/>
            <a:ext cx="9360000" cy="143712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ounded Rectangle 145"/>
          <p:cNvSpPr/>
          <p:nvPr/>
        </p:nvSpPr>
        <p:spPr>
          <a:xfrm>
            <a:off x="629999" y="30877090"/>
            <a:ext cx="9360000" cy="10906411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ounded Rectangle 193"/>
          <p:cNvSpPr/>
          <p:nvPr/>
        </p:nvSpPr>
        <p:spPr>
          <a:xfrm>
            <a:off x="20285999" y="35917091"/>
            <a:ext cx="9360000" cy="5866410"/>
          </a:xfrm>
          <a:prstGeom prst="roundRect">
            <a:avLst>
              <a:gd name="adj" fmla="val 5128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ounded Rectangle 199"/>
          <p:cNvSpPr/>
          <p:nvPr/>
        </p:nvSpPr>
        <p:spPr>
          <a:xfrm>
            <a:off x="20285999" y="8262000"/>
            <a:ext cx="9360000" cy="802376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ounded Rectangle 199"/>
          <p:cNvSpPr/>
          <p:nvPr/>
        </p:nvSpPr>
        <p:spPr>
          <a:xfrm>
            <a:off x="20285441" y="16754399"/>
            <a:ext cx="9360000" cy="8510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ounded Rectangle 172"/>
          <p:cNvSpPr/>
          <p:nvPr/>
        </p:nvSpPr>
        <p:spPr>
          <a:xfrm>
            <a:off x="10458000" y="23101200"/>
            <a:ext cx="9360000" cy="18684000"/>
          </a:xfrm>
          <a:prstGeom prst="roundRect">
            <a:avLst>
              <a:gd name="adj" fmla="val 2058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Rounded Rectangle 199"/>
          <p:cNvSpPr/>
          <p:nvPr/>
        </p:nvSpPr>
        <p:spPr>
          <a:xfrm>
            <a:off x="20286000" y="25732691"/>
            <a:ext cx="9360000" cy="9716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20790000" y="11289600"/>
            <a:ext cx="8349790" cy="4766623"/>
            <a:chOff x="-685800" y="1220545"/>
            <a:chExt cx="10515600" cy="6003013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10">
              <a:lum bright="20000" contrast="40000"/>
            </a:blip>
            <a:stretch>
              <a:fillRect/>
            </a:stretch>
          </p:blipFill>
          <p:spPr>
            <a:xfrm>
              <a:off x="-685800" y="1220545"/>
              <a:ext cx="10515600" cy="6003013"/>
            </a:xfrm>
            <a:prstGeom prst="rect">
              <a:avLst/>
            </a:prstGeom>
          </p:spPr>
        </p:pic>
        <p:sp>
          <p:nvSpPr>
            <p:cNvPr id="157" name="Rectangle 156"/>
            <p:cNvSpPr/>
            <p:nvPr/>
          </p:nvSpPr>
          <p:spPr>
            <a:xfrm rot="151824">
              <a:off x="6472235" y="4553666"/>
              <a:ext cx="135377" cy="116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V="1">
              <a:off x="6265304" y="4550734"/>
              <a:ext cx="59296" cy="771361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159"/>
            <p:cNvSpPr/>
            <p:nvPr/>
          </p:nvSpPr>
          <p:spPr>
            <a:xfrm rot="222171">
              <a:off x="6317563" y="4551912"/>
              <a:ext cx="135377" cy="116375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V="1">
              <a:off x="6400800" y="4533900"/>
              <a:ext cx="762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52400" y="4495800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E6940ABD-C9FD-6F9A-A135-E4F4FCD14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00" y="21164400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 the distance of marine vehicles from a USV based on video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Monocular visual camera provides input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treatment for varying conditions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F859F-CFA1-9C20-9D87-77036119214C}"/>
              </a:ext>
            </a:extLst>
          </p:cNvPr>
          <p:cNvSpPr/>
          <p:nvPr/>
        </p:nvSpPr>
        <p:spPr bwMode="auto">
          <a:xfrm>
            <a:off x="0" y="0"/>
            <a:ext cx="30276000" cy="7725600"/>
          </a:xfrm>
          <a:prstGeom prst="rect">
            <a:avLst/>
          </a:prstGeom>
          <a:gradFill flip="none" rotWithShape="1">
            <a:gsLst>
              <a:gs pos="5000">
                <a:srgbClr val="235078"/>
              </a:gs>
              <a:gs pos="100000">
                <a:srgbClr val="1482A5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433" tIns="42716" rIns="85433" bIns="42716" numCol="1" rtlCol="1" anchor="ctr" anchorCtr="0" compatLnSpc="1">
            <a:prstTxWarp prst="textNoShape">
              <a:avLst/>
            </a:prstTxWarp>
          </a:bodyPr>
          <a:lstStyle/>
          <a:p>
            <a:pPr algn="ctr" defTabSz="974464" rtl="0" eaLnBrk="0" hangingPunct="0"/>
            <a:endParaRPr lang="he-IL" sz="4298">
              <a:solidFill>
                <a:srgbClr val="00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FA63EB39-897D-7AC3-9BD7-0D7F0BD98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06" y="3571081"/>
            <a:ext cx="28290682" cy="22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l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Distance Estimation of Marine Vehicles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F2D164-1266-4680-CB00-77119BDE1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406" y="6235081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0"/>
          <a:lstStyle/>
          <a:p>
            <a:pPr algn="l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029F8-BCD7-6B10-DD0D-D872B59AF2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1"/>
          </a:xfrm>
          <a:prstGeom prst="rect">
            <a:avLst/>
          </a:prstGeom>
          <a:noFill/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CF0163CB-A636-60FE-852C-C11BC7A3E2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0" y="720901"/>
            <a:ext cx="8239920" cy="1618880"/>
          </a:xfrm>
          <a:prstGeom prst="rect">
            <a:avLst/>
          </a:prstGeom>
        </p:spPr>
      </p:pic>
      <p:pic>
        <p:nvPicPr>
          <p:cNvPr id="10" name="Picture 9" descr="A purple and blue sound waves&#10;&#10;AI-generated content may be incorrect.">
            <a:extLst>
              <a:ext uri="{FF2B5EF4-FFF2-40B4-BE49-F238E27FC236}">
                <a16:creationId xmlns:a16="http://schemas.microsoft.com/office/drawing/2014/main" id="{51503220-51D7-CB9F-FE55-83670F0D5B7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400" y="218281"/>
            <a:ext cx="3990943" cy="27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32</TotalTime>
  <Words>517</Words>
  <Application>Microsoft Office PowerPoint</Application>
  <PresentationFormat>Custom</PresentationFormat>
  <Paragraphs>91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#5 with short title height</dc:title>
  <dc:creator>yair@ee.technion.ac.il</dc:creator>
  <cp:lastModifiedBy>Yair Moshe</cp:lastModifiedBy>
  <cp:revision>3</cp:revision>
  <dcterms:created xsi:type="dcterms:W3CDTF">2016-09-01T09:00:45Z</dcterms:created>
  <dcterms:modified xsi:type="dcterms:W3CDTF">2025-07-05T07:05:33Z</dcterms:modified>
</cp:coreProperties>
</file>